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7" r:id="rId5"/>
    <p:sldId id="258" r:id="rId6"/>
    <p:sldId id="340" r:id="rId7"/>
    <p:sldId id="354" r:id="rId8"/>
    <p:sldId id="315" r:id="rId9"/>
    <p:sldId id="356" r:id="rId10"/>
    <p:sldId id="357" r:id="rId11"/>
    <p:sldId id="326" r:id="rId12"/>
    <p:sldId id="318" r:id="rId13"/>
    <p:sldId id="359" r:id="rId14"/>
    <p:sldId id="360" r:id="rId15"/>
    <p:sldId id="361" r:id="rId16"/>
    <p:sldId id="341" r:id="rId17"/>
    <p:sldId id="342" r:id="rId18"/>
    <p:sldId id="393" r:id="rId19"/>
    <p:sldId id="343" r:id="rId20"/>
    <p:sldId id="362" r:id="rId21"/>
    <p:sldId id="346" r:id="rId22"/>
    <p:sldId id="363" r:id="rId23"/>
    <p:sldId id="364" r:id="rId24"/>
    <p:sldId id="365" r:id="rId25"/>
    <p:sldId id="327" r:id="rId26"/>
    <p:sldId id="347" r:id="rId27"/>
    <p:sldId id="368" r:id="rId28"/>
    <p:sldId id="369" r:id="rId29"/>
    <p:sldId id="370" r:id="rId30"/>
    <p:sldId id="371" r:id="rId31"/>
    <p:sldId id="348" r:id="rId32"/>
    <p:sldId id="373" r:id="rId33"/>
    <p:sldId id="374" r:id="rId34"/>
    <p:sldId id="375" r:id="rId35"/>
    <p:sldId id="349" r:id="rId36"/>
    <p:sldId id="376" r:id="rId37"/>
    <p:sldId id="377" r:id="rId38"/>
    <p:sldId id="378" r:id="rId39"/>
    <p:sldId id="350" r:id="rId40"/>
    <p:sldId id="380" r:id="rId41"/>
    <p:sldId id="381" r:id="rId42"/>
    <p:sldId id="382" r:id="rId43"/>
    <p:sldId id="383" r:id="rId44"/>
    <p:sldId id="351" r:id="rId45"/>
    <p:sldId id="384" r:id="rId46"/>
    <p:sldId id="385" r:id="rId47"/>
    <p:sldId id="386" r:id="rId48"/>
    <p:sldId id="333" r:id="rId49"/>
    <p:sldId id="352" r:id="rId50"/>
    <p:sldId id="324" r:id="rId51"/>
    <p:sldId id="388" r:id="rId52"/>
    <p:sldId id="389" r:id="rId53"/>
    <p:sldId id="390" r:id="rId54"/>
    <p:sldId id="391" r:id="rId55"/>
    <p:sldId id="300" r:id="rId56"/>
    <p:sldId id="392" r:id="rId57"/>
  </p:sldIdLst>
  <p:sldSz cx="12192000" cy="6858000"/>
  <p:notesSz cx="6858000" cy="9144000"/>
  <p:embeddedFontLst>
    <p:embeddedFont>
      <p:font typeface="KoPub돋움체 Bold" panose="00000800000000000000" pitchFamily="2" charset="-127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Cambria Math" panose="02040503050406030204" pitchFamily="18" charset="0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동규" userId="cebcdd3f-733e-4af1-b963-9742717e494c" providerId="ADAL" clId="{DF563272-A5FC-4CCD-BE7A-3EC2C584FDDE}"/>
    <pc:docChg chg="custSel addSld modSld">
      <pc:chgData name="박동규" userId="cebcdd3f-733e-4af1-b963-9742717e494c" providerId="ADAL" clId="{DF563272-A5FC-4CCD-BE7A-3EC2C584FDDE}" dt="2021-07-22T01:45:42.309" v="141" actId="1076"/>
      <pc:docMkLst>
        <pc:docMk/>
      </pc:docMkLst>
      <pc:sldChg chg="modSp">
        <pc:chgData name="박동규" userId="cebcdd3f-733e-4af1-b963-9742717e494c" providerId="ADAL" clId="{DF563272-A5FC-4CCD-BE7A-3EC2C584FDDE}" dt="2021-07-14T06:44:33.804" v="127" actId="27636"/>
        <pc:sldMkLst>
          <pc:docMk/>
          <pc:sldMk cId="3620160249" sldId="300"/>
        </pc:sldMkLst>
        <pc:spChg chg="mod">
          <ac:chgData name="박동규" userId="cebcdd3f-733e-4af1-b963-9742717e494c" providerId="ADAL" clId="{DF563272-A5FC-4CCD-BE7A-3EC2C584FDDE}" dt="2021-07-14T06:44:33.804" v="127" actId="27636"/>
          <ac:spMkLst>
            <pc:docMk/>
            <pc:sldMk cId="3620160249" sldId="300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DF563272-A5FC-4CCD-BE7A-3EC2C584FDDE}" dt="2021-07-07T02:19:26.537" v="37" actId="20577"/>
        <pc:sldMkLst>
          <pc:docMk/>
          <pc:sldMk cId="3218931236" sldId="318"/>
        </pc:sldMkLst>
        <pc:spChg chg="mod">
          <ac:chgData name="박동규" userId="cebcdd3f-733e-4af1-b963-9742717e494c" providerId="ADAL" clId="{DF563272-A5FC-4CCD-BE7A-3EC2C584FDDE}" dt="2021-07-07T02:19:26.537" v="37" actId="20577"/>
          <ac:spMkLst>
            <pc:docMk/>
            <pc:sldMk cId="3218931236" sldId="318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DF563272-A5FC-4CCD-BE7A-3EC2C584FDDE}" dt="2021-07-14T06:42:52.742" v="102" actId="1076"/>
        <pc:sldMkLst>
          <pc:docMk/>
          <pc:sldMk cId="2730524576" sldId="326"/>
        </pc:sldMkLst>
        <pc:spChg chg="mod">
          <ac:chgData name="박동규" userId="cebcdd3f-733e-4af1-b963-9742717e494c" providerId="ADAL" clId="{DF563272-A5FC-4CCD-BE7A-3EC2C584FDDE}" dt="2021-07-14T06:42:52.742" v="102" actId="1076"/>
          <ac:spMkLst>
            <pc:docMk/>
            <pc:sldMk cId="2730524576" sldId="326"/>
            <ac:spMk id="7" creationId="{6EDAACD4-DFDC-4B47-8CF4-C7727A5B78F6}"/>
          </ac:spMkLst>
        </pc:spChg>
        <pc:picChg chg="mod">
          <ac:chgData name="박동규" userId="cebcdd3f-733e-4af1-b963-9742717e494c" providerId="ADAL" clId="{DF563272-A5FC-4CCD-BE7A-3EC2C584FDDE}" dt="2021-07-14T06:42:47.957" v="101" actId="1076"/>
          <ac:picMkLst>
            <pc:docMk/>
            <pc:sldMk cId="2730524576" sldId="326"/>
            <ac:picMk id="5" creationId="{00000000-0000-0000-0000-000000000000}"/>
          </ac:picMkLst>
        </pc:picChg>
      </pc:sldChg>
      <pc:sldChg chg="modSp">
        <pc:chgData name="박동규" userId="cebcdd3f-733e-4af1-b963-9742717e494c" providerId="ADAL" clId="{DF563272-A5FC-4CCD-BE7A-3EC2C584FDDE}" dt="2021-07-14T06:43:18.733" v="106" actId="1076"/>
        <pc:sldMkLst>
          <pc:docMk/>
          <pc:sldMk cId="1553383214" sldId="327"/>
        </pc:sldMkLst>
        <pc:picChg chg="mod">
          <ac:chgData name="박동규" userId="cebcdd3f-733e-4af1-b963-9742717e494c" providerId="ADAL" clId="{DF563272-A5FC-4CCD-BE7A-3EC2C584FDDE}" dt="2021-07-14T06:43:18.733" v="106" actId="1076"/>
          <ac:picMkLst>
            <pc:docMk/>
            <pc:sldMk cId="1553383214" sldId="327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DF563272-A5FC-4CCD-BE7A-3EC2C584FDDE}" dt="2021-07-07T02:16:05.272" v="2" actId="20577"/>
        <pc:sldMkLst>
          <pc:docMk/>
          <pc:sldMk cId="228705555" sldId="340"/>
        </pc:sldMkLst>
        <pc:spChg chg="mod">
          <ac:chgData name="박동규" userId="cebcdd3f-733e-4af1-b963-9742717e494c" providerId="ADAL" clId="{DF563272-A5FC-4CCD-BE7A-3EC2C584FDDE}" dt="2021-07-07T02:16:05.272" v="2" actId="20577"/>
          <ac:spMkLst>
            <pc:docMk/>
            <pc:sldMk cId="228705555" sldId="340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DF563272-A5FC-4CCD-BE7A-3EC2C584FDDE}" dt="2021-07-14T06:43:06.686" v="104" actId="1076"/>
        <pc:sldMkLst>
          <pc:docMk/>
          <pc:sldMk cId="1119246083" sldId="341"/>
        </pc:sldMkLst>
        <pc:spChg chg="mod">
          <ac:chgData name="박동규" userId="cebcdd3f-733e-4af1-b963-9742717e494c" providerId="ADAL" clId="{DF563272-A5FC-4CCD-BE7A-3EC2C584FDDE}" dt="2021-07-14T06:43:06.686" v="104" actId="1076"/>
          <ac:spMkLst>
            <pc:docMk/>
            <pc:sldMk cId="1119246083" sldId="341"/>
            <ac:spMk id="5" creationId="{6EDAACD4-DFDC-4B47-8CF4-C7727A5B78F6}"/>
          </ac:spMkLst>
        </pc:spChg>
        <pc:picChg chg="mod">
          <ac:chgData name="박동규" userId="cebcdd3f-733e-4af1-b963-9742717e494c" providerId="ADAL" clId="{DF563272-A5FC-4CCD-BE7A-3EC2C584FDDE}" dt="2021-07-14T06:43:05.333" v="103" actId="1076"/>
          <ac:picMkLst>
            <pc:docMk/>
            <pc:sldMk cId="1119246083" sldId="341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DF563272-A5FC-4CCD-BE7A-3EC2C584FDDE}" dt="2021-07-14T06:43:11.013" v="105" actId="1076"/>
        <pc:sldMkLst>
          <pc:docMk/>
          <pc:sldMk cId="1324155055" sldId="342"/>
        </pc:sldMkLst>
        <pc:picChg chg="mod">
          <ac:chgData name="박동규" userId="cebcdd3f-733e-4af1-b963-9742717e494c" providerId="ADAL" clId="{DF563272-A5FC-4CCD-BE7A-3EC2C584FDDE}" dt="2021-07-14T06:43:11.013" v="105" actId="1076"/>
          <ac:picMkLst>
            <pc:docMk/>
            <pc:sldMk cId="1324155055" sldId="342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DF563272-A5FC-4CCD-BE7A-3EC2C584FDDE}" dt="2021-07-14T06:43:41.972" v="108" actId="14100"/>
        <pc:sldMkLst>
          <pc:docMk/>
          <pc:sldMk cId="2777923983" sldId="352"/>
        </pc:sldMkLst>
        <pc:picChg chg="mod">
          <ac:chgData name="박동규" userId="cebcdd3f-733e-4af1-b963-9742717e494c" providerId="ADAL" clId="{DF563272-A5FC-4CCD-BE7A-3EC2C584FDDE}" dt="2021-07-14T06:43:41.972" v="108" actId="14100"/>
          <ac:picMkLst>
            <pc:docMk/>
            <pc:sldMk cId="2777923983" sldId="352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DF563272-A5FC-4CCD-BE7A-3EC2C584FDDE}" dt="2021-07-07T02:16:43.530" v="4" actId="1076"/>
        <pc:sldMkLst>
          <pc:docMk/>
          <pc:sldMk cId="2057132020" sldId="353"/>
        </pc:sldMkLst>
        <pc:picChg chg="mod">
          <ac:chgData name="박동규" userId="cebcdd3f-733e-4af1-b963-9742717e494c" providerId="ADAL" clId="{DF563272-A5FC-4CCD-BE7A-3EC2C584FDDE}" dt="2021-07-07T02:16:43.530" v="4" actId="1076"/>
          <ac:picMkLst>
            <pc:docMk/>
            <pc:sldMk cId="2057132020" sldId="353"/>
            <ac:picMk id="6" creationId="{98EFBF90-8257-4F3D-8A8C-4BC604DD36C8}"/>
          </ac:picMkLst>
        </pc:picChg>
      </pc:sldChg>
      <pc:sldChg chg="modSp">
        <pc:chgData name="박동규" userId="cebcdd3f-733e-4af1-b963-9742717e494c" providerId="ADAL" clId="{DF563272-A5FC-4CCD-BE7A-3EC2C584FDDE}" dt="2021-07-07T02:17:02.913" v="9" actId="6549"/>
        <pc:sldMkLst>
          <pc:docMk/>
          <pc:sldMk cId="1848401384" sldId="354"/>
        </pc:sldMkLst>
        <pc:spChg chg="mod">
          <ac:chgData name="박동규" userId="cebcdd3f-733e-4af1-b963-9742717e494c" providerId="ADAL" clId="{DF563272-A5FC-4CCD-BE7A-3EC2C584FDDE}" dt="2021-07-07T02:17:02.913" v="9" actId="6549"/>
          <ac:spMkLst>
            <pc:docMk/>
            <pc:sldMk cId="1848401384" sldId="354"/>
            <ac:spMk id="4" creationId="{98585481-D483-4301-B87C-A170153642EE}"/>
          </ac:spMkLst>
        </pc:spChg>
      </pc:sldChg>
      <pc:sldChg chg="modSp">
        <pc:chgData name="박동규" userId="cebcdd3f-733e-4af1-b963-9742717e494c" providerId="ADAL" clId="{DF563272-A5FC-4CCD-BE7A-3EC2C584FDDE}" dt="2021-07-07T02:18:03.882" v="28" actId="1076"/>
        <pc:sldMkLst>
          <pc:docMk/>
          <pc:sldMk cId="3266701566" sldId="356"/>
        </pc:sldMkLst>
        <pc:spChg chg="mod">
          <ac:chgData name="박동규" userId="cebcdd3f-733e-4af1-b963-9742717e494c" providerId="ADAL" clId="{DF563272-A5FC-4CCD-BE7A-3EC2C584FDDE}" dt="2021-07-07T02:17:55.323" v="26" actId="20577"/>
          <ac:spMkLst>
            <pc:docMk/>
            <pc:sldMk cId="3266701566" sldId="356"/>
            <ac:spMk id="4" creationId="{98585481-D483-4301-B87C-A170153642EE}"/>
          </ac:spMkLst>
        </pc:spChg>
        <pc:picChg chg="mod">
          <ac:chgData name="박동규" userId="cebcdd3f-733e-4af1-b963-9742717e494c" providerId="ADAL" clId="{DF563272-A5FC-4CCD-BE7A-3EC2C584FDDE}" dt="2021-07-07T02:18:03.882" v="28" actId="1076"/>
          <ac:picMkLst>
            <pc:docMk/>
            <pc:sldMk cId="3266701566" sldId="356"/>
            <ac:picMk id="5" creationId="{2F64EE72-0888-454B-9225-4496428B9ADA}"/>
          </ac:picMkLst>
        </pc:picChg>
      </pc:sldChg>
      <pc:sldChg chg="modSp">
        <pc:chgData name="박동규" userId="cebcdd3f-733e-4af1-b963-9742717e494c" providerId="ADAL" clId="{DF563272-A5FC-4CCD-BE7A-3EC2C584FDDE}" dt="2021-07-07T02:18:51.361" v="34" actId="20577"/>
        <pc:sldMkLst>
          <pc:docMk/>
          <pc:sldMk cId="4257225783" sldId="357"/>
        </pc:sldMkLst>
        <pc:spChg chg="mod">
          <ac:chgData name="박동규" userId="cebcdd3f-733e-4af1-b963-9742717e494c" providerId="ADAL" clId="{DF563272-A5FC-4CCD-BE7A-3EC2C584FDDE}" dt="2021-07-07T02:18:51.361" v="34" actId="20577"/>
          <ac:spMkLst>
            <pc:docMk/>
            <pc:sldMk cId="4257225783" sldId="357"/>
            <ac:spMk id="4" creationId="{98585481-D483-4301-B87C-A170153642EE}"/>
          </ac:spMkLst>
        </pc:spChg>
      </pc:sldChg>
      <pc:sldChg chg="modSp">
        <pc:chgData name="박동규" userId="cebcdd3f-733e-4af1-b963-9742717e494c" providerId="ADAL" clId="{DF563272-A5FC-4CCD-BE7A-3EC2C584FDDE}" dt="2021-07-07T02:20:01.646" v="43" actId="20577"/>
        <pc:sldMkLst>
          <pc:docMk/>
          <pc:sldMk cId="2789718831" sldId="360"/>
        </pc:sldMkLst>
        <pc:spChg chg="mod">
          <ac:chgData name="박동규" userId="cebcdd3f-733e-4af1-b963-9742717e494c" providerId="ADAL" clId="{DF563272-A5FC-4CCD-BE7A-3EC2C584FDDE}" dt="2021-07-07T02:20:01.646" v="43" actId="20577"/>
          <ac:spMkLst>
            <pc:docMk/>
            <pc:sldMk cId="2789718831" sldId="360"/>
            <ac:spMk id="4" creationId="{98585481-D483-4301-B87C-A170153642EE}"/>
          </ac:spMkLst>
        </pc:spChg>
      </pc:sldChg>
      <pc:sldChg chg="modSp">
        <pc:chgData name="박동규" userId="cebcdd3f-733e-4af1-b963-9742717e494c" providerId="ADAL" clId="{DF563272-A5FC-4CCD-BE7A-3EC2C584FDDE}" dt="2021-07-14T06:43:50.413" v="110" actId="1076"/>
        <pc:sldMkLst>
          <pc:docMk/>
          <pc:sldMk cId="1238129641" sldId="387"/>
        </pc:sldMkLst>
        <pc:picChg chg="mod">
          <ac:chgData name="박동규" userId="cebcdd3f-733e-4af1-b963-9742717e494c" providerId="ADAL" clId="{DF563272-A5FC-4CCD-BE7A-3EC2C584FDDE}" dt="2021-07-14T06:43:50.413" v="110" actId="1076"/>
          <ac:picMkLst>
            <pc:docMk/>
            <pc:sldMk cId="1238129641" sldId="387"/>
            <ac:picMk id="5" creationId="{EAD162E9-F1A6-4B80-A63D-0B4013F9A3C5}"/>
          </ac:picMkLst>
        </pc:picChg>
      </pc:sldChg>
      <pc:sldChg chg="modSp">
        <pc:chgData name="박동규" userId="cebcdd3f-733e-4af1-b963-9742717e494c" providerId="ADAL" clId="{DF563272-A5FC-4CCD-BE7A-3EC2C584FDDE}" dt="2021-07-14T06:43:55.133" v="112" actId="14100"/>
        <pc:sldMkLst>
          <pc:docMk/>
          <pc:sldMk cId="2586932708" sldId="388"/>
        </pc:sldMkLst>
        <pc:picChg chg="mod">
          <ac:chgData name="박동규" userId="cebcdd3f-733e-4af1-b963-9742717e494c" providerId="ADAL" clId="{DF563272-A5FC-4CCD-BE7A-3EC2C584FDDE}" dt="2021-07-14T06:43:55.133" v="112" actId="14100"/>
          <ac:picMkLst>
            <pc:docMk/>
            <pc:sldMk cId="2586932708" sldId="388"/>
            <ac:picMk id="3" creationId="{58AFD2DA-B436-455A-B16F-E4BD66F32215}"/>
          </ac:picMkLst>
        </pc:picChg>
      </pc:sldChg>
      <pc:sldChg chg="modSp">
        <pc:chgData name="박동규" userId="cebcdd3f-733e-4af1-b963-9742717e494c" providerId="ADAL" clId="{DF563272-A5FC-4CCD-BE7A-3EC2C584FDDE}" dt="2021-07-14T06:44:00.333" v="114" actId="14100"/>
        <pc:sldMkLst>
          <pc:docMk/>
          <pc:sldMk cId="803588243" sldId="389"/>
        </pc:sldMkLst>
        <pc:picChg chg="mod">
          <ac:chgData name="박동규" userId="cebcdd3f-733e-4af1-b963-9742717e494c" providerId="ADAL" clId="{DF563272-A5FC-4CCD-BE7A-3EC2C584FDDE}" dt="2021-07-14T06:44:00.333" v="114" actId="14100"/>
          <ac:picMkLst>
            <pc:docMk/>
            <pc:sldMk cId="803588243" sldId="389"/>
            <ac:picMk id="5" creationId="{A21FA7D4-6BB4-49A2-B0E5-1C7B054FA177}"/>
          </ac:picMkLst>
        </pc:picChg>
      </pc:sldChg>
      <pc:sldChg chg="modSp">
        <pc:chgData name="박동규" userId="cebcdd3f-733e-4af1-b963-9742717e494c" providerId="ADAL" clId="{DF563272-A5FC-4CCD-BE7A-3EC2C584FDDE}" dt="2021-07-14T06:44:14.821" v="119" actId="1076"/>
        <pc:sldMkLst>
          <pc:docMk/>
          <pc:sldMk cId="3942416469" sldId="390"/>
        </pc:sldMkLst>
        <pc:picChg chg="mod">
          <ac:chgData name="박동규" userId="cebcdd3f-733e-4af1-b963-9742717e494c" providerId="ADAL" clId="{DF563272-A5FC-4CCD-BE7A-3EC2C584FDDE}" dt="2021-07-14T06:44:12.717" v="118" actId="1076"/>
          <ac:picMkLst>
            <pc:docMk/>
            <pc:sldMk cId="3942416469" sldId="390"/>
            <ac:picMk id="3" creationId="{3DB84136-FDAE-4B3D-AA75-43D00DF19BDA}"/>
          </ac:picMkLst>
        </pc:picChg>
        <pc:picChg chg="mod">
          <ac:chgData name="박동규" userId="cebcdd3f-733e-4af1-b963-9742717e494c" providerId="ADAL" clId="{DF563272-A5FC-4CCD-BE7A-3EC2C584FDDE}" dt="2021-07-14T06:44:14.821" v="119" actId="1076"/>
          <ac:picMkLst>
            <pc:docMk/>
            <pc:sldMk cId="3942416469" sldId="390"/>
            <ac:picMk id="7" creationId="{2BEBE0A9-412B-447F-B163-384392B1AFAC}"/>
          </ac:picMkLst>
        </pc:picChg>
      </pc:sldChg>
      <pc:sldChg chg="modSp">
        <pc:chgData name="박동규" userId="cebcdd3f-733e-4af1-b963-9742717e494c" providerId="ADAL" clId="{DF563272-A5FC-4CCD-BE7A-3EC2C584FDDE}" dt="2021-07-14T06:44:19.965" v="121" actId="14100"/>
        <pc:sldMkLst>
          <pc:docMk/>
          <pc:sldMk cId="3348594487" sldId="391"/>
        </pc:sldMkLst>
        <pc:picChg chg="mod">
          <ac:chgData name="박동규" userId="cebcdd3f-733e-4af1-b963-9742717e494c" providerId="ADAL" clId="{DF563272-A5FC-4CCD-BE7A-3EC2C584FDDE}" dt="2021-07-14T06:44:19.965" v="121" actId="14100"/>
          <ac:picMkLst>
            <pc:docMk/>
            <pc:sldMk cId="3348594487" sldId="391"/>
            <ac:picMk id="5" creationId="{EA97C555-718E-4A8C-B20D-EB0E2B1BB4AF}"/>
          </ac:picMkLst>
        </pc:picChg>
      </pc:sldChg>
      <pc:sldChg chg="modSp add">
        <pc:chgData name="박동규" userId="cebcdd3f-733e-4af1-b963-9742717e494c" providerId="ADAL" clId="{DF563272-A5FC-4CCD-BE7A-3EC2C584FDDE}" dt="2021-07-14T06:44:51.942" v="136" actId="403"/>
        <pc:sldMkLst>
          <pc:docMk/>
          <pc:sldMk cId="3085150358" sldId="392"/>
        </pc:sldMkLst>
        <pc:spChg chg="mod">
          <ac:chgData name="박동규" userId="cebcdd3f-733e-4af1-b963-9742717e494c" providerId="ADAL" clId="{DF563272-A5FC-4CCD-BE7A-3EC2C584FDDE}" dt="2021-07-14T06:44:51.942" v="136" actId="403"/>
          <ac:spMkLst>
            <pc:docMk/>
            <pc:sldMk cId="3085150358" sldId="392"/>
            <ac:spMk id="3" creationId="{00000000-0000-0000-0000-000000000000}"/>
          </ac:spMkLst>
        </pc:spChg>
      </pc:sldChg>
      <pc:sldChg chg="addSp delSp modSp add">
        <pc:chgData name="박동규" userId="cebcdd3f-733e-4af1-b963-9742717e494c" providerId="ADAL" clId="{DF563272-A5FC-4CCD-BE7A-3EC2C584FDDE}" dt="2021-07-22T01:45:42.309" v="141" actId="1076"/>
        <pc:sldMkLst>
          <pc:docMk/>
          <pc:sldMk cId="2155921810" sldId="393"/>
        </pc:sldMkLst>
        <pc:spChg chg="del">
          <ac:chgData name="박동규" userId="cebcdd3f-733e-4af1-b963-9742717e494c" providerId="ADAL" clId="{DF563272-A5FC-4CCD-BE7A-3EC2C584FDDE}" dt="2021-07-22T01:45:38.157" v="138" actId="478"/>
          <ac:spMkLst>
            <pc:docMk/>
            <pc:sldMk cId="2155921810" sldId="393"/>
            <ac:spMk id="2" creationId="{E99114C0-A486-4B9C-8E54-8DD226B0263A}"/>
          </ac:spMkLst>
        </pc:spChg>
        <pc:spChg chg="del">
          <ac:chgData name="박동규" userId="cebcdd3f-733e-4af1-b963-9742717e494c" providerId="ADAL" clId="{DF563272-A5FC-4CCD-BE7A-3EC2C584FDDE}" dt="2021-07-22T01:45:38.157" v="138" actId="478"/>
          <ac:spMkLst>
            <pc:docMk/>
            <pc:sldMk cId="2155921810" sldId="393"/>
            <ac:spMk id="3" creationId="{CEC9404A-F0E2-4A23-9089-1B35CE7C8B83}"/>
          </ac:spMkLst>
        </pc:spChg>
        <pc:picChg chg="add mod">
          <ac:chgData name="박동규" userId="cebcdd3f-733e-4af1-b963-9742717e494c" providerId="ADAL" clId="{DF563272-A5FC-4CCD-BE7A-3EC2C584FDDE}" dt="2021-07-22T01:45:42.309" v="141" actId="1076"/>
          <ac:picMkLst>
            <pc:docMk/>
            <pc:sldMk cId="2155921810" sldId="393"/>
            <ac:picMk id="4" creationId="{CBB386B4-E975-49BE-A3D1-47106A3A98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333834-5C59-4063-A9C2-271CAB84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E81540-2A85-4E98-914A-80272233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561FF4-A96B-4FC4-922D-715FEBCA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F4FEA5A-772B-40D7-98ED-5E230AF19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07571"/>
            <a:ext cx="10515600" cy="5902035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18274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9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0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1523"/>
          </a:xfrm>
        </p:spPr>
        <p:txBody>
          <a:bodyPr/>
          <a:lstStyle>
            <a:lvl1pPr>
              <a:defRPr sz="4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97572"/>
            <a:ext cx="10515600" cy="4078013"/>
          </a:xfrm>
        </p:spPr>
        <p:txBody>
          <a:bodyPr/>
          <a:lstStyle>
            <a:lvl1pPr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2pPr>
            <a:lvl3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3pPr>
            <a:lvl4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4pPr>
            <a:lvl5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220779"/>
          </a:xfrm>
        </p:spPr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B917E565-B88F-4C23-B4DC-EFF10FF7FA34}" type="datetimeFigureOut">
              <a:rPr lang="ko-KR" altLang="en-US" smtClean="0"/>
              <a:pPr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220779"/>
          </a:xfrm>
        </p:spPr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220779"/>
          </a:xfrm>
        </p:spPr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FFD5319A-5D1B-49C5-8282-C4DEE4CA52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7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B917E565-B88F-4C23-B4DC-EFF10FF7FA34}" type="datetimeFigureOut">
              <a:rPr lang="ko-KR" altLang="en-US" smtClean="0"/>
              <a:pPr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FFD5319A-5D1B-49C5-8282-C4DEE4CA52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1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7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E565-B88F-4C23-B4DC-EFF10FF7FA34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1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21428" y="1122362"/>
            <a:ext cx="6456764" cy="1709849"/>
          </a:xfrm>
        </p:spPr>
        <p:txBody>
          <a:bodyPr anchor="b">
            <a:normAutofit/>
          </a:bodyPr>
          <a:lstStyle/>
          <a:p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</a:t>
            </a:r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 인공 신경망 기초</a:t>
            </a:r>
            <a:endParaRPr lang="en-US" altLang="ko-KR" sz="3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문제와 돌파구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4" y="1575791"/>
            <a:ext cx="5265574" cy="36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96159" y="882869"/>
                <a:ext cx="10515600" cy="5557964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두 신경세포가 가진 값을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번 관찰했고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번째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관측값이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ko-KR" sz="200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ko-KR" sz="2000" i="1" dirty="0" err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 err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라고 하면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매번 관측에서 얻어진 가중치를 평균하면 될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연결의 가중치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즉 연결강도를 변경할 수 있다는 것은 신경세포의 연결망을 학습시킬 수 있다는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헵의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학습 법칙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Hebbian learning rule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은 신경세포에 가해지는 입력과 출력에 따라 새로운 가중치를 다음과 같이 바꾸어 나간다는 것</a:t>
                </a: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96159" y="882869"/>
                <a:ext cx="10515600" cy="5557964"/>
              </a:xfrm>
              <a:blipFill>
                <a:blip r:embed="rId2"/>
                <a:stretch>
                  <a:fillRect l="-522" t="-7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A15C651-17D6-49C6-93E4-2F01F6016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220" y="1386930"/>
            <a:ext cx="3429478" cy="10765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5AE08D-13E3-4CAE-9B2A-C6A508F97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756" y="3936531"/>
            <a:ext cx="4344006" cy="8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4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199" y="1250731"/>
                <a:ext cx="11070021" cy="495887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퍼셉트론의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학습은 이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헵의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학습 법칙에 근거를 두고 있음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두 신경세포의 활성화가 아니라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목표치를 제시하고 가중치가 목표치를 발생시키도록 만들어 가는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헵의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학습규칙에서 출력에 해당하는 부분을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목표값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변경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가중치의 갱신도 </a:t>
                </a:r>
                <a:r>
                  <a:rPr lang="ko-KR" altLang="en-US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학습률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learning rate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통해 조금씩 이루어지게 </a:t>
                </a:r>
                <a:r>
                  <a:rPr lang="ko-KR" altLang="en-US" sz="20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만듦</a:t>
                </a:r>
                <a:endPara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199" y="1250731"/>
                <a:ext cx="11070021" cy="4958875"/>
              </a:xfrm>
              <a:blipFill>
                <a:blip r:embed="rId2"/>
                <a:stretch>
                  <a:fillRect l="-441" t="-11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D2E1967-D1DA-4DA7-8868-3A20311E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050" y="2925166"/>
            <a:ext cx="4305900" cy="6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18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861848"/>
                <a:ext cx="10515600" cy="534775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이항 </a:t>
                </a:r>
                <a:r>
                  <a:rPr lang="ko-KR" altLang="en-US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불리언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연산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binary </a:t>
                </a:r>
                <a:r>
                  <a:rPr lang="en-US" altLang="ko-KR" sz="2000" baseline="30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boolearn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operation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가능하도록 하는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퍼셉트론은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아래 그림처럼 만들 수 있음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참 또는 거짓을 갖는 입력은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제공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신호는 가중치가 곱해져 출력 노드로 전달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이때 신호의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편향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bias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이루어지도록 하는 가중치 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b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추가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편향은 </a:t>
                </a:r>
                <a:r>
                  <a:rPr lang="ko-KR" altLang="en-US" sz="2000" b="1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신호값을</a:t>
                </a:r>
                <a:r>
                  <a:rPr lang="ko-KR" altLang="en-US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양의 방향이나 음의 방향으로 이동시키는 역할</a:t>
                </a:r>
                <a:endPara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861848"/>
                <a:ext cx="10515600" cy="5347758"/>
              </a:xfrm>
              <a:blipFill>
                <a:blip r:embed="rId2"/>
                <a:stretch>
                  <a:fillRect l="-522" t="-10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E93F9D2-6A14-4B40-A6A0-6C152AE4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00" y="3050505"/>
            <a:ext cx="6982799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7-2 </a:t>
            </a:r>
            <a:r>
              <a:rPr lang="ko-KR" altLang="en-US" sz="3600" dirty="0"/>
              <a:t>논리합을 수행하는 </a:t>
            </a:r>
            <a:r>
              <a:rPr lang="ko-KR" altLang="en-US" sz="3600" dirty="0" err="1"/>
              <a:t>퍼셉트론</a:t>
            </a:r>
            <a:r>
              <a:rPr lang="ko-KR" altLang="en-US" sz="3600" dirty="0"/>
              <a:t> 만들기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235" y="1690688"/>
            <a:ext cx="9859751" cy="2429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6374552" y="5167312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111924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6"/>
                </a:solidFill>
              </a:rPr>
              <a:t>LAB</a:t>
            </a:r>
            <a:r>
              <a:rPr lang="en-US" altLang="ko-KR" sz="3200" b="1" baseline="30000" dirty="0">
                <a:solidFill>
                  <a:schemeClr val="accent6"/>
                </a:solidFill>
              </a:rPr>
              <a:t>7-3 </a:t>
            </a:r>
            <a:r>
              <a:rPr lang="ko-KR" altLang="en-US" sz="3200" dirty="0"/>
              <a:t>다양한 논리 연산이 가능하게 </a:t>
            </a:r>
            <a:r>
              <a:rPr lang="ko-KR" altLang="en-US" sz="3200" dirty="0" err="1"/>
              <a:t>퍼셉트론</a:t>
            </a:r>
            <a:r>
              <a:rPr lang="ko-KR" altLang="en-US" sz="3200" dirty="0"/>
              <a:t> 훈련하기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431" y="1690688"/>
            <a:ext cx="9916909" cy="2210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6374552" y="5443524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1324155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B386B4-E975-49BE-A3D1-47106A3A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7" y="1035001"/>
            <a:ext cx="10939244" cy="45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7.4 </a:t>
            </a:r>
            <a:r>
              <a:rPr lang="ko-KR" altLang="en-US" sz="3600" dirty="0" err="1"/>
              <a:t>퍼셉트론</a:t>
            </a:r>
            <a:r>
              <a:rPr lang="en-US" altLang="ko-KR" sz="3600" dirty="0"/>
              <a:t>, </a:t>
            </a:r>
            <a:r>
              <a:rPr lang="ko-KR" altLang="en-US" sz="3600" dirty="0" err="1"/>
              <a:t>연결주의가</a:t>
            </a:r>
            <a:r>
              <a:rPr lang="ko-KR" altLang="en-US" sz="3600" dirty="0"/>
              <a:t> 누린 첫 영예와 긴 좌절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86152"/>
            <a:ext cx="10515600" cy="3489433"/>
          </a:xfrm>
        </p:spPr>
        <p:txBody>
          <a:bodyPr/>
          <a:lstStyle/>
          <a:p>
            <a:r>
              <a:rPr lang="ko-KR" altLang="en-US" dirty="0"/>
              <a:t>지금은 인공지능 이야기를 할 때 </a:t>
            </a:r>
            <a:r>
              <a:rPr lang="ko-KR" altLang="en-US" dirty="0" err="1"/>
              <a:t>퍼셉트론과</a:t>
            </a:r>
            <a:r>
              <a:rPr lang="ko-KR" altLang="en-US" dirty="0"/>
              <a:t> 같은 연결주의적 모델이 주인공이지만</a:t>
            </a:r>
            <a:r>
              <a:rPr lang="en-US" altLang="ko-KR" dirty="0"/>
              <a:t>, </a:t>
            </a:r>
            <a:r>
              <a:rPr lang="ko-KR" altLang="en-US" dirty="0"/>
              <a:t>당시에는 </a:t>
            </a:r>
            <a:r>
              <a:rPr lang="en-US" altLang="ko-KR" dirty="0"/>
              <a:t>"</a:t>
            </a:r>
            <a:r>
              <a:rPr lang="ko-KR" altLang="en-US" dirty="0"/>
              <a:t>인공지능</a:t>
            </a:r>
            <a:r>
              <a:rPr lang="en-US" altLang="ko-KR" dirty="0"/>
              <a:t>"</a:t>
            </a:r>
            <a:r>
              <a:rPr lang="ko-KR" altLang="en-US" dirty="0"/>
              <a:t>이라는 용어 자체가 기호주의자들이 만들어낸 것</a:t>
            </a:r>
            <a:endParaRPr lang="en-US" altLang="ko-KR" dirty="0"/>
          </a:p>
          <a:p>
            <a:r>
              <a:rPr lang="ko-KR" altLang="en-US" dirty="0" err="1"/>
              <a:t>기호주의자</a:t>
            </a:r>
            <a:r>
              <a:rPr lang="ko-KR" altLang="en-US" dirty="0"/>
              <a:t> 중의 핵심적 인물이었던 마빈 민스키는 </a:t>
            </a:r>
            <a:r>
              <a:rPr lang="ko-KR" altLang="en-US" dirty="0" err="1"/>
              <a:t>로젠블랫과</a:t>
            </a:r>
            <a:r>
              <a:rPr lang="ko-KR" altLang="en-US" dirty="0"/>
              <a:t> 종종 학회에서 맹렬한 논쟁을 벌였는데</a:t>
            </a:r>
            <a:r>
              <a:rPr lang="en-US" altLang="ko-KR" dirty="0"/>
              <a:t>, </a:t>
            </a:r>
            <a:r>
              <a:rPr lang="ko-KR" altLang="en-US" b="1" dirty="0" err="1"/>
              <a:t>토어스튼</a:t>
            </a:r>
            <a:r>
              <a:rPr lang="ko-KR" altLang="en-US" b="1" dirty="0"/>
              <a:t> </a:t>
            </a:r>
            <a:r>
              <a:rPr lang="ko-KR" altLang="en-US" b="1" dirty="0" err="1"/>
              <a:t>조아킴즈</a:t>
            </a:r>
            <a:r>
              <a:rPr lang="en-US" altLang="ko-KR" b="1" baseline="30000" dirty="0"/>
              <a:t>Thorsten </a:t>
            </a:r>
            <a:r>
              <a:rPr lang="en-US" altLang="ko-KR" b="1" baseline="30000" dirty="0" err="1"/>
              <a:t>Joachims</a:t>
            </a:r>
            <a:r>
              <a:rPr lang="ko-KR" altLang="en-US" dirty="0"/>
              <a:t>는 이들의 입장을 이렇게 요약함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EFF1DB-6ABA-43F2-BE77-51781586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1" y="4063003"/>
            <a:ext cx="8476882" cy="7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6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481-D483-4301-B87C-A1701536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72055"/>
            <a:ext cx="11217166" cy="5137551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기호주의자들은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로젠블랫이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과학적 기준을 따르지 않고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언론을 편파적으로 활용해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과장된 주장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overclaim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한다고 봄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마빈 민스키와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시모어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패퍼트가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쓴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퍼셉트론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이라는 저서는 당시 엄청난 기대를 받던 신경망의 한계를 밝혀내기 위해 온 힘을 기울여 쓴 책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가장 잘 알려진문제는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퍼셉트론이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XOR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연산을 구현하지 못 한다는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A42148-07E8-4468-8616-54BDD0AD9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2700048"/>
            <a:ext cx="7580774" cy="264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5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7.5 </a:t>
            </a:r>
            <a:r>
              <a:rPr lang="ko-KR" altLang="en-US" sz="3200" dirty="0" err="1"/>
              <a:t>퍼셉트론이</a:t>
            </a:r>
            <a:r>
              <a:rPr lang="ko-KR" altLang="en-US" sz="3200" dirty="0"/>
              <a:t> </a:t>
            </a:r>
            <a:r>
              <a:rPr lang="en-US" altLang="ko-KR" sz="3200" dirty="0"/>
              <a:t>XOR </a:t>
            </a:r>
            <a:r>
              <a:rPr lang="ko-KR" altLang="en-US" sz="3200" dirty="0"/>
              <a:t>문제를 풀 수 있게 만드는 방법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입력 노드가 출력으로 바로 연결되어 있는 단순한 </a:t>
                </a:r>
                <a:r>
                  <a:rPr lang="ko-KR" altLang="en-US" dirty="0" err="1"/>
                  <a:t>퍼셉트론은</a:t>
                </a:r>
                <a:r>
                  <a:rPr lang="ko-KR" altLang="en-US" dirty="0"/>
                  <a:t> 선형 분리만 가능하지만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이미 </a:t>
                </a:r>
                <a:r>
                  <a:rPr lang="ko-KR" altLang="en-US" dirty="0" err="1"/>
                  <a:t>맥컬록과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피츠의</a:t>
                </a:r>
                <a:r>
                  <a:rPr lang="ko-KR" altLang="en-US" dirty="0"/>
                  <a:t> 신경 모델에서도 신호는 여러 층을 거쳐 전달되는 모델이 사용됨</a:t>
                </a:r>
                <a:endParaRPr lang="en-US" altLang="ko-KR" dirty="0"/>
              </a:p>
              <a:p>
                <a:r>
                  <a:rPr lang="ko-KR" altLang="en-US" dirty="0" err="1"/>
                  <a:t>퍼셉트론의</a:t>
                </a:r>
                <a:r>
                  <a:rPr lang="ko-KR" altLang="en-US" dirty="0"/>
                  <a:t> 구조를 복잡하게 만들어 다양한 일을 하게 할 수 있지 않을까</a:t>
                </a:r>
                <a:r>
                  <a:rPr lang="en-US" altLang="ko-KR" dirty="0"/>
                  <a:t>? </a:t>
                </a:r>
                <a:r>
                  <a:rPr lang="ko-KR" altLang="en-US" dirty="0"/>
                  <a:t>선형 함수로서 동작하는 모델을 비선형 함수로 바꾸는 방법 중에 우리가 이미 살펴본 것은 특징 벡터를 </a:t>
                </a:r>
                <a:r>
                  <a:rPr lang="ko-KR" altLang="en-US" dirty="0" err="1"/>
                  <a:t>다항화하는</a:t>
                </a:r>
                <a:r>
                  <a:rPr lang="ko-KR" altLang="en-US" dirty="0"/>
                  <a:t> 방법</a:t>
                </a:r>
                <a:endParaRPr lang="en-US" altLang="ko-KR" dirty="0"/>
              </a:p>
              <a:p>
                <a:r>
                  <a:rPr lang="ko-KR" altLang="en-US" dirty="0"/>
                  <a:t>단순한 </a:t>
                </a:r>
                <a:r>
                  <a:rPr lang="ko-KR" altLang="en-US" dirty="0" err="1"/>
                  <a:t>퍼셉트론</a:t>
                </a:r>
                <a:r>
                  <a:rPr lang="ko-KR" altLang="en-US" dirty="0"/>
                  <a:t> 모델에서는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의 입력을 가지므로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이를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 </a:t>
                </a:r>
                <a:r>
                  <a:rPr lang="ko-KR" altLang="en-US" dirty="0" err="1"/>
                  <a:t>다항화하면</a:t>
                </a:r>
                <a:r>
                  <a:rPr lang="ko-KR" altLang="en-US" dirty="0"/>
                  <a:t> 다음과 같은 특징 벡터를 얻을 수 있을 것</a:t>
                </a:r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45" r="-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5E1E18B-670F-45A2-A26E-339A9AA41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289" y="3968864"/>
            <a:ext cx="2876952" cy="83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두 개의 입력을 이렇게 다항화하고 이를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퍼셉트론으로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인지하는 모델은 아래의 왼쪽과 같은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퍼셉트론으로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설명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원래의 입력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다항 변환하여 새로운 입력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00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만드는 과정은 신호를 전달하는 것이 아니라 직접적인 계산이 이루어짐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입력과 출력을 바로 연결하지 않고 중간에 신호를 중계하는 신경세포들을 두는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입력과 출력 사이에 존재하는 이런 중간 노드들의 계층을 </a:t>
                </a:r>
                <a:r>
                  <a:rPr lang="ko-KR" altLang="en-US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은닉층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hidden layer</a:t>
                </a:r>
                <a:endPara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22" t="-929" r="-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2E13CA5E-0823-4749-AAA8-CBCC5D6B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574" y="1057567"/>
            <a:ext cx="6820852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081" y="517586"/>
            <a:ext cx="11054621" cy="5777447"/>
            <a:chOff x="1043098" y="4462353"/>
            <a:chExt cx="6985286" cy="1832681"/>
          </a:xfrm>
        </p:grpSpPr>
        <p:sp>
          <p:nvSpPr>
            <p:cNvPr id="5" name="모서리가 둥근 직사각형 2"/>
            <p:cNvSpPr/>
            <p:nvPr/>
          </p:nvSpPr>
          <p:spPr>
            <a:xfrm>
              <a:off x="1043098" y="4462353"/>
              <a:ext cx="1905910" cy="183886"/>
            </a:xfrm>
            <a:custGeom>
              <a:avLst/>
              <a:gdLst>
                <a:gd name="connsiteX0" fmla="*/ 0 w 1080120"/>
                <a:gd name="connsiteY0" fmla="*/ 60008 h 360040"/>
                <a:gd name="connsiteX1" fmla="*/ 60008 w 1080120"/>
                <a:gd name="connsiteY1" fmla="*/ 0 h 360040"/>
                <a:gd name="connsiteX2" fmla="*/ 1020112 w 1080120"/>
                <a:gd name="connsiteY2" fmla="*/ 0 h 360040"/>
                <a:gd name="connsiteX3" fmla="*/ 1080120 w 1080120"/>
                <a:gd name="connsiteY3" fmla="*/ 60008 h 360040"/>
                <a:gd name="connsiteX4" fmla="*/ 1080120 w 1080120"/>
                <a:gd name="connsiteY4" fmla="*/ 300032 h 360040"/>
                <a:gd name="connsiteX5" fmla="*/ 1020112 w 1080120"/>
                <a:gd name="connsiteY5" fmla="*/ 360040 h 360040"/>
                <a:gd name="connsiteX6" fmla="*/ 60008 w 1080120"/>
                <a:gd name="connsiteY6" fmla="*/ 360040 h 360040"/>
                <a:gd name="connsiteX7" fmla="*/ 0 w 1080120"/>
                <a:gd name="connsiteY7" fmla="*/ 300032 h 360040"/>
                <a:gd name="connsiteX8" fmla="*/ 0 w 1080120"/>
                <a:gd name="connsiteY8" fmla="*/ 60008 h 360040"/>
                <a:gd name="connsiteX0" fmla="*/ 0 w 1080630"/>
                <a:gd name="connsiteY0" fmla="*/ 60008 h 360040"/>
                <a:gd name="connsiteX1" fmla="*/ 60008 w 1080630"/>
                <a:gd name="connsiteY1" fmla="*/ 0 h 360040"/>
                <a:gd name="connsiteX2" fmla="*/ 1020112 w 1080630"/>
                <a:gd name="connsiteY2" fmla="*/ 0 h 360040"/>
                <a:gd name="connsiteX3" fmla="*/ 1080120 w 1080630"/>
                <a:gd name="connsiteY3" fmla="*/ 60008 h 360040"/>
                <a:gd name="connsiteX4" fmla="*/ 1080120 w 1080630"/>
                <a:gd name="connsiteY4" fmla="*/ 300032 h 360040"/>
                <a:gd name="connsiteX5" fmla="*/ 1053449 w 1080630"/>
                <a:gd name="connsiteY5" fmla="*/ 360040 h 360040"/>
                <a:gd name="connsiteX6" fmla="*/ 60008 w 1080630"/>
                <a:gd name="connsiteY6" fmla="*/ 360040 h 360040"/>
                <a:gd name="connsiteX7" fmla="*/ 0 w 1080630"/>
                <a:gd name="connsiteY7" fmla="*/ 300032 h 360040"/>
                <a:gd name="connsiteX8" fmla="*/ 0 w 1080630"/>
                <a:gd name="connsiteY8" fmla="*/ 60008 h 360040"/>
                <a:gd name="connsiteX0" fmla="*/ 510 w 1081140"/>
                <a:gd name="connsiteY0" fmla="*/ 60008 h 362421"/>
                <a:gd name="connsiteX1" fmla="*/ 60518 w 1081140"/>
                <a:gd name="connsiteY1" fmla="*/ 0 h 362421"/>
                <a:gd name="connsiteX2" fmla="*/ 1020622 w 1081140"/>
                <a:gd name="connsiteY2" fmla="*/ 0 h 362421"/>
                <a:gd name="connsiteX3" fmla="*/ 1080630 w 1081140"/>
                <a:gd name="connsiteY3" fmla="*/ 60008 h 362421"/>
                <a:gd name="connsiteX4" fmla="*/ 1080630 w 1081140"/>
                <a:gd name="connsiteY4" fmla="*/ 300032 h 362421"/>
                <a:gd name="connsiteX5" fmla="*/ 1053959 w 1081140"/>
                <a:gd name="connsiteY5" fmla="*/ 360040 h 362421"/>
                <a:gd name="connsiteX6" fmla="*/ 27180 w 1081140"/>
                <a:gd name="connsiteY6" fmla="*/ 362421 h 362421"/>
                <a:gd name="connsiteX7" fmla="*/ 510 w 1081140"/>
                <a:gd name="connsiteY7" fmla="*/ 300032 h 362421"/>
                <a:gd name="connsiteX8" fmla="*/ 510 w 1081140"/>
                <a:gd name="connsiteY8" fmla="*/ 60008 h 3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140" h="362421">
                  <a:moveTo>
                    <a:pt x="510" y="60008"/>
                  </a:moveTo>
                  <a:cubicBezTo>
                    <a:pt x="510" y="26866"/>
                    <a:pt x="27376" y="0"/>
                    <a:pt x="60518" y="0"/>
                  </a:cubicBezTo>
                  <a:lnTo>
                    <a:pt x="1020622" y="0"/>
                  </a:lnTo>
                  <a:cubicBezTo>
                    <a:pt x="1053764" y="0"/>
                    <a:pt x="1080630" y="26866"/>
                    <a:pt x="1080630" y="60008"/>
                  </a:cubicBezTo>
                  <a:lnTo>
                    <a:pt x="1080630" y="300032"/>
                  </a:lnTo>
                  <a:cubicBezTo>
                    <a:pt x="1080630" y="333174"/>
                    <a:pt x="1087101" y="360040"/>
                    <a:pt x="1053959" y="360040"/>
                  </a:cubicBezTo>
                  <a:lnTo>
                    <a:pt x="27180" y="362421"/>
                  </a:lnTo>
                  <a:cubicBezTo>
                    <a:pt x="-5962" y="362421"/>
                    <a:pt x="510" y="333174"/>
                    <a:pt x="510" y="300032"/>
                  </a:cubicBezTo>
                  <a:lnTo>
                    <a:pt x="510" y="60008"/>
                  </a:lnTo>
                  <a:close/>
                </a:path>
              </a:pathLst>
            </a:custGeom>
            <a:solidFill>
              <a:srgbClr val="59837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43608" y="4481073"/>
              <a:ext cx="6984776" cy="1813961"/>
              <a:chOff x="643260" y="2641203"/>
              <a:chExt cx="6984776" cy="181396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804007" y="2641203"/>
                <a:ext cx="1583395" cy="146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이장에서 배울 것들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" name="직사각형 32"/>
              <p:cNvSpPr/>
              <p:nvPr/>
            </p:nvSpPr>
            <p:spPr>
              <a:xfrm>
                <a:off x="643260" y="2806369"/>
                <a:ext cx="6984776" cy="1648795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직사각형 23"/>
              <p:cNvSpPr>
                <a:spLocks noChangeArrowheads="1"/>
              </p:cNvSpPr>
              <p:nvPr/>
            </p:nvSpPr>
            <p:spPr bwMode="auto">
              <a:xfrm>
                <a:off x="854031" y="2923423"/>
                <a:ext cx="6696744" cy="529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연결주의가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무엇이고 어떤 목표를 갖고 있는지 살펴 보자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각광받던 신경망 모델들이 관심 밖으로 밀려난 이유는 무엇일까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신경망을 복잡하게 구성하는 일은 다시 어떤 벽을 만나게 되었을까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오차를 이용하여 신경망의 가중치를 개선하기 위한 획기적인 방법은 무엇일까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33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20109" y="924910"/>
                <a:ext cx="11424745" cy="528469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중간에 층을 두고 연결하면 다음과 같은 구조의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다층 </a:t>
                </a:r>
                <a:r>
                  <a:rPr lang="ko-KR" altLang="en-US" sz="2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퍼셉트론</a:t>
                </a:r>
                <a:r>
                  <a:rPr lang="en-US" altLang="ko-KR" sz="20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multi-layer perceptron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만들 수 있을 것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가중치는 입력층에 있는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노드가 발생시키는 신호를 은닉층에 있는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노드로 연결하는 가중치 행렬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의해 전달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은닉층의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노드들이 발생시키는 신호는 또 다른 연결강도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h𝑜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의해 출력으로 연결</a:t>
                </a: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20109" y="924910"/>
                <a:ext cx="11424745" cy="5284696"/>
              </a:xfrm>
              <a:blipFill>
                <a:blip r:embed="rId2"/>
                <a:stretch>
                  <a:fillRect l="-480" t="-11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63EC138-C4E2-4A2E-BAA6-615BA54A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973" y="2570121"/>
            <a:ext cx="6963958" cy="33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42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481-D483-4301-B87C-A1701536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856211"/>
            <a:ext cx="10515600" cy="535339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이런 구조의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퍼셉트론은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더 많은 수의 연결이 더 많은 단계로 연결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되어 복잡한 동작을 할 수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적절한 연결강도를 부여하면 단순한 모델이 할 수 없었던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XOR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문제 풀이도 가능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방법은 다층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퍼셉트론에서는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최종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은닉층과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출력의 연결에만 적용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층을 쌓아 만든 </a:t>
            </a:r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퍼셉트론이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분명 다양한 기능을 수행할 수 있지만</a:t>
            </a:r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오류를 줄이고 원하는 기능을 학습할 수 있도록 하는 방법이 없다면 이 모델을 훈련시킬 수 없음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AA4A8-68DE-409B-9C90-0050EB6E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438" y="1887903"/>
            <a:ext cx="5389124" cy="23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21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7-4 </a:t>
            </a:r>
            <a:r>
              <a:rPr lang="ko-KR" altLang="en-US" sz="3600" dirty="0"/>
              <a:t>입력 </a:t>
            </a:r>
            <a:r>
              <a:rPr lang="ko-KR" altLang="en-US" sz="3600" dirty="0" err="1"/>
              <a:t>다항화로</a:t>
            </a:r>
            <a:r>
              <a:rPr lang="ko-KR" altLang="en-US" sz="3600" dirty="0"/>
              <a:t> </a:t>
            </a:r>
            <a:r>
              <a:rPr lang="en-US" altLang="ko-KR" sz="3600" dirty="0"/>
              <a:t>XOR</a:t>
            </a:r>
            <a:r>
              <a:rPr lang="ko-KR" altLang="en-US" sz="3600" dirty="0"/>
              <a:t>를 해결해 보기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152" y="1690688"/>
            <a:ext cx="9878804" cy="2619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6374552" y="5443524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1553383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7.6 </a:t>
            </a:r>
            <a:r>
              <a:rPr lang="ko-KR" altLang="en-US" sz="2800" dirty="0"/>
              <a:t>다층 </a:t>
            </a:r>
            <a:r>
              <a:rPr lang="ko-KR" altLang="en-US" sz="2800" dirty="0" err="1"/>
              <a:t>퍼셉트론의</a:t>
            </a:r>
            <a:r>
              <a:rPr lang="ko-KR" altLang="en-US" sz="2800" dirty="0"/>
              <a:t> 학습 </a:t>
            </a:r>
            <a:r>
              <a:rPr lang="en-US" altLang="ko-KR" sz="2800" dirty="0"/>
              <a:t>- </a:t>
            </a:r>
            <a:r>
              <a:rPr lang="ko-KR" altLang="en-US" sz="2800" dirty="0"/>
              <a:t>오차를 줄이도록 </a:t>
            </a:r>
            <a:r>
              <a:rPr lang="ko-KR" altLang="en-US" sz="2800" dirty="0" err="1"/>
              <a:t>연결강도를</a:t>
            </a:r>
            <a:r>
              <a:rPr lang="ko-KR" altLang="en-US" sz="2800" dirty="0"/>
              <a:t> 고치자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800" dirty="0"/>
                  <a:t>인공 신경망에서 연결강도를 조정해 오차를 줄여 보자</a:t>
                </a:r>
                <a:endParaRPr lang="en-US" altLang="ko-KR" sz="1800" dirty="0"/>
              </a:p>
              <a:p>
                <a:r>
                  <a:rPr lang="ko-KR" altLang="en-US" sz="1800" dirty="0"/>
                  <a:t>오차 곡면의 기울기를 연결강도에 대해 구한 뒤에 이 기울기를 따라 내려가는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경사 </a:t>
                </a:r>
                <a:r>
                  <a:rPr lang="ko-KR" altLang="en-US" sz="1800" dirty="0" err="1">
                    <a:solidFill>
                      <a:schemeClr val="accent1">
                        <a:lumMod val="75000"/>
                      </a:schemeClr>
                    </a:solidFill>
                  </a:rPr>
                  <a:t>하강법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gradient descent</a:t>
                </a:r>
                <a:r>
                  <a:rPr lang="ko-KR" altLang="en-US" sz="1800" dirty="0"/>
                  <a:t>을 사용하여 구현할 수 </a:t>
                </a:r>
                <a:r>
                  <a:rPr lang="ko-KR" altLang="en-US" sz="1800" dirty="0" smtClean="0"/>
                  <a:t>있음</a:t>
                </a:r>
                <a:endParaRPr lang="en-US" altLang="ko-KR" sz="1800" dirty="0" smtClean="0"/>
              </a:p>
              <a:p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800" dirty="0"/>
                  <a:t>가 연결강도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800" dirty="0"/>
                  <a:t>로 출력 노드에 연결되어 있다고 하자</a:t>
                </a:r>
                <a:r>
                  <a:rPr lang="en-US" altLang="ko-KR" sz="1800" dirty="0"/>
                  <a:t>.</a:t>
                </a:r>
              </a:p>
              <a:p>
                <a:r>
                  <a:rPr lang="ko-KR" altLang="en-US" sz="1800" dirty="0"/>
                  <a:t>출력 노드는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800" dirty="0"/>
                  <a:t>를 비롯한 여러 노드에서 신호를 수신하여 합산하는 부분과 이 값을 활성화함수에 넣어 최종 출력을 결정하는 부분으로 나뉨</a:t>
                </a:r>
                <a:endParaRPr lang="en-US" altLang="ko-KR" sz="1800" dirty="0"/>
              </a:p>
              <a:p>
                <a:r>
                  <a:rPr lang="ko-KR" altLang="en-US" sz="1800" dirty="0"/>
                  <a:t>출력과 정답</a:t>
                </a:r>
                <a:r>
                  <a:rPr lang="en-US" altLang="ko-KR" sz="1800" dirty="0"/>
                  <a:t>(</a:t>
                </a:r>
                <a:r>
                  <a:rPr lang="ko-KR" altLang="en-US" sz="1800" dirty="0" err="1"/>
                  <a:t>목표값</a:t>
                </a:r>
                <a:r>
                  <a:rPr lang="en-US" altLang="ko-KR" sz="1800" dirty="0"/>
                  <a:t>)</a:t>
                </a:r>
                <a:r>
                  <a:rPr lang="ko-KR" altLang="en-US" sz="1800" dirty="0"/>
                  <a:t>의 차이를 제곱하여 오차를 구하는 일반적인 방법을 사용 가능</a:t>
                </a:r>
                <a:endParaRPr lang="en-US" altLang="ko-KR" sz="1800" dirty="0"/>
              </a:p>
              <a:p>
                <a:r>
                  <a:rPr lang="ko-KR" altLang="en-US" sz="1800" dirty="0"/>
                  <a:t>출력 노드의 </a:t>
                </a:r>
                <a:r>
                  <a:rPr lang="ko-KR" altLang="en-US" sz="1800" dirty="0" err="1"/>
                  <a:t>출력값</a:t>
                </a:r>
                <a:r>
                  <a:rPr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800" dirty="0"/>
                  <a:t>가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ko-KR" sz="1800" dirty="0">
                            <a:latin typeface="Cambria Math" panose="02040503050406030204" pitchFamily="18" charset="0"/>
                          </a:rPr>
                          <m:t>+⋯</m:t>
                        </m:r>
                      </m:e>
                    </m:d>
                  </m:oMath>
                </a14:m>
                <a:r>
                  <a:rPr lang="ko-KR" altLang="en-US" sz="1800" dirty="0"/>
                  <a:t>이므로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오차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ko-KR" altLang="en-US" sz="1800" dirty="0"/>
                  <a:t>는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  <m: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  <m:t>+…</m:t>
                                </m:r>
                              </m:e>
                            </m:d>
                            <m: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18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6" t="-1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A88E038-77B9-4B2A-9E33-A14983DA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75" y="4421085"/>
            <a:ext cx="5244742" cy="215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39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756458"/>
                <a:ext cx="10515600" cy="545314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오차를 연결강도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대해 </a:t>
                </a:r>
                <a:r>
                  <a:rPr lang="ko-KR" altLang="en-US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편미분</a:t>
                </a:r>
                <a:endParaRPr lang="ko-KR" altLang="en-US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756458"/>
                <a:ext cx="10515600" cy="5453148"/>
              </a:xfrm>
              <a:blipFill>
                <a:blip r:embed="rId2"/>
                <a:stretch>
                  <a:fillRect l="-812" t="-14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9345929-0B90-4213-B6A9-A50B0A7E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941" y="1589468"/>
            <a:ext cx="872611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82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346662"/>
                <a:ext cx="10515600" cy="4862944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기울기를 이용하여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연결강도를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수정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활성화 함수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미분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만 안다면 입력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출력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목표값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이용하여 간단히 계산할 수 있음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계단함수는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미분이 불가능한 지점이 있고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미분이 되는 곳에서도 미분치가 언제나 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</a:t>
                </a:r>
              </a:p>
              <a:p>
                <a:pPr lvl="1"/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방법을 위해서는 미분이 가능한 새로운 활성화 함수가 필요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</a:p>
              <a:p>
                <a:pPr lvl="1"/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신경망에서는 다음과 같은 </a:t>
                </a:r>
                <a:r>
                  <a:rPr lang="ko-KR" altLang="en-US" sz="18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시그모이드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sigmoid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혹은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로지스틱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logistic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함수를 활성화 함수로 도입</a:t>
                </a: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346662"/>
                <a:ext cx="10515600" cy="4862944"/>
              </a:xfrm>
              <a:blipFill>
                <a:blip r:embed="rId2"/>
                <a:stretch>
                  <a:fillRect l="-406" t="-12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4035D83-FAD9-4545-B0EA-D324F8450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3513655"/>
            <a:ext cx="6077798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04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972589"/>
                <a:ext cx="10515600" cy="5237017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함수는 미분이 가능하다는 장점과 함께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함수의 미분은 다음과 같이 원래의 함수를 이용하여 표현할 수 있는 장점이 있음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조금 전 구했던 오차의 기울기에서 활성화 함수의 미분으로 표시된 부분을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출력값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표현할 수 있음</a:t>
                </a: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972589"/>
                <a:ext cx="10515600" cy="5237017"/>
              </a:xfrm>
              <a:blipFill>
                <a:blip r:embed="rId2"/>
                <a:stretch>
                  <a:fillRect l="-406" t="-11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F39F8B4-ABD4-4411-90DD-88B95E48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190" y="1426440"/>
            <a:ext cx="3829584" cy="685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B84EA7-6245-4A2B-83D6-DB0ED54FE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047" y="2884443"/>
            <a:ext cx="7201906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947651"/>
                <a:ext cx="10515600" cy="526195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출력값과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목표값만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알면 출력의 오차를 줄이는 연결강도 변경을 아래의 수식을 사용하여 수행할 수 있음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여기서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출력값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목표값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만 알면 연결강도 수정에 필요한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180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80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p>
                      <m:sSupPr>
                        <m:ctrlPr>
                          <a:rPr lang="en-US" altLang="ko-KR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ko-KR" sz="180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ko-KR" sz="1800" i="0" dirty="0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</m:d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가 </a:t>
                </a:r>
                <a14:m>
                  <m:oMath xmlns:m="http://schemas.openxmlformats.org/officeDocument/2006/math">
                    <m:r>
                      <a:rPr lang="ko-KR" altLang="en-US" sz="18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ko-KR" altLang="en-US" sz="180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8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ko-KR" altLang="en-US" sz="180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ko-KR" altLang="en-US" sz="1800" i="0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ko-KR" alt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sz="1800" i="0" dirty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ko-KR" alt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800" i="0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18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통해 쉽게 계산되며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이용하여 연결강도를 더 좋은 상태로 바꿀 수 있음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신경망의 각 연결강도에 적용하여 오차를 줄일 수 있다면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복잡한 신경망도 학습이 가능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947651"/>
                <a:ext cx="10515600" cy="5261955"/>
              </a:xfrm>
              <a:blipFill>
                <a:blip r:embed="rId2"/>
                <a:stretch>
                  <a:fillRect l="-406" t="-1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26BDC033-C818-4DFD-9C1E-D853C47C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596" y="1403068"/>
            <a:ext cx="3448532" cy="990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72DC04-8CB3-4F75-AF5E-F0DBAE3C8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596" y="3383279"/>
            <a:ext cx="2743582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0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7.7 </a:t>
            </a:r>
            <a:r>
              <a:rPr lang="ko-KR" altLang="en-US" sz="3200" dirty="0"/>
              <a:t>다층 </a:t>
            </a:r>
            <a:r>
              <a:rPr lang="ko-KR" altLang="en-US" sz="3200" dirty="0" err="1"/>
              <a:t>퍼셉트론의</a:t>
            </a:r>
            <a:r>
              <a:rPr lang="ko-KR" altLang="en-US" sz="3200" dirty="0"/>
              <a:t> 학습 </a:t>
            </a:r>
            <a:r>
              <a:rPr lang="en-US" altLang="ko-KR" sz="3200" dirty="0"/>
              <a:t>- </a:t>
            </a:r>
            <a:r>
              <a:rPr lang="ko-KR" altLang="en-US" sz="3200" dirty="0"/>
              <a:t>오차를 아래로 전파하자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복잡한 문제를 해결하기 위해서는 일반적으로 신경망 연결을 여러 층으로 만들어야 하며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아래 그림과 같은 신경망이 연결된 구조에서 신호가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를 거쳐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로 전달되는데 이 방향을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순전파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forward propagation</a:t>
                </a:r>
                <a:r>
                  <a:rPr lang="ko-KR" altLang="en-US" dirty="0"/>
                  <a:t>라고 함</a:t>
                </a:r>
                <a:endParaRPr lang="en-US" altLang="ko-KR" baseline="30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ko-KR" altLang="en-US" dirty="0"/>
                  <a:t>앞 절에서 오차를 줄이는 방향으로 연결강도를 변경하는 방법을 아래와 같이 출력 부분에서 확인할 수 있는 목표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 err="1"/>
                  <a:t>와출력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의 차이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그리고 출력의 미분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가 연결망을 거꾸로 타고 전달되어 가중치를 조정하는 것으로 봄</a:t>
                </a:r>
                <a:endParaRPr lang="en-US" altLang="ko-KR" dirty="0"/>
              </a:p>
              <a:p>
                <a:endParaRPr lang="en-US" altLang="ko-KR" baseline="30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altLang="ko-KR" baseline="30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altLang="ko-KR" baseline="30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altLang="ko-KR" baseline="30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altLang="ko-KR" baseline="30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altLang="ko-KR" baseline="30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altLang="ko-KR" baseline="30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93B46EA-540F-4FDB-B0C8-8CCE6E20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842" y="4218771"/>
            <a:ext cx="7918315" cy="222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61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706582"/>
                <a:ext cx="10515600" cy="550302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거쳐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통과한 다음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출력노드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연결되는 다층 신경망을 고려해보자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연결강도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갱신하는 방법을 그 이전 단계에 있는 연결강도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sz="1800" i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에도 전파할 수 있으며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이것이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 </a:t>
                </a:r>
                <a:r>
                  <a:rPr lang="ko-KR" altLang="en-US" sz="18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역전파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error backpropagation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기본 개념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신경망 연구의 초창기에는 이 방법이 알려지지 않았기 때문에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민스키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등의 비판을 이겨낼 수 없었음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갱신하는 학습을 위해 우리는 오차 곡면의 기울기를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기준으로 계산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706582"/>
                <a:ext cx="10515600" cy="5503024"/>
              </a:xfrm>
              <a:blipFill>
                <a:blip r:embed="rId2"/>
                <a:stretch>
                  <a:fillRect l="-406" t="-1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13F75A4-0D6E-47EF-8F3B-461F546F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41" y="2344732"/>
            <a:ext cx="6128426" cy="1838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B4276E-58B5-4327-89E0-D916FE9BE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40" y="5104552"/>
            <a:ext cx="2648320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5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7.1 </a:t>
            </a:r>
            <a:r>
              <a:rPr lang="ko-KR" altLang="en-US" sz="3600" dirty="0"/>
              <a:t>뇌의 동작을 흉내 내자 </a:t>
            </a:r>
            <a:r>
              <a:rPr lang="en-US" altLang="ko-KR" sz="3600" dirty="0"/>
              <a:t>- </a:t>
            </a:r>
            <a:r>
              <a:rPr lang="ko-KR" altLang="en-US" sz="3600" dirty="0"/>
              <a:t>연결주의자의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뇌는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뉴런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</a:rPr>
              <a:t>neuron</a:t>
            </a:r>
            <a:r>
              <a:rPr lang="ko-KR" altLang="en-US" sz="1800" dirty="0"/>
              <a:t>이라는 수없이 많은 신경세포들의 연결을 갖고 있음</a:t>
            </a:r>
            <a:endParaRPr lang="en-US" altLang="ko-KR" sz="1800" dirty="0"/>
          </a:p>
          <a:p>
            <a:r>
              <a:rPr lang="ko-KR" altLang="en-US" sz="1800" dirty="0"/>
              <a:t>인공 신경망은 이러한 신경세포의 동작을 흉내 내는 장치나 소프트웨어를 만들어 뇌가 수행하는 인지나 사고 능력을 갖춘 기계를 만들려는 노력</a:t>
            </a:r>
            <a:endParaRPr lang="en-US" altLang="ko-KR" sz="1800" dirty="0"/>
          </a:p>
          <a:p>
            <a:pPr lvl="1"/>
            <a:r>
              <a:rPr lang="ko-KR" altLang="en-US" sz="1800" dirty="0"/>
              <a:t>이러한 방식의 연구를 통해 인공지능을 구현하려는 방식을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</a:rPr>
              <a:t>연결주의</a:t>
            </a:r>
            <a:r>
              <a:rPr lang="en-US" altLang="ko-KR" sz="1800" baseline="30000" dirty="0" smtClean="0">
                <a:solidFill>
                  <a:schemeClr val="accent1">
                    <a:lumMod val="75000"/>
                  </a:schemeClr>
                </a:solidFill>
              </a:rPr>
              <a:t>connectionism</a:t>
            </a:r>
          </a:p>
          <a:p>
            <a:r>
              <a:rPr lang="ko-KR" altLang="en-US" sz="1800" dirty="0"/>
              <a:t>이와 관련된 가장 선구적인 연구는 </a:t>
            </a:r>
            <a:r>
              <a:rPr lang="en-US" altLang="ko-KR" sz="1800" dirty="0"/>
              <a:t>1940</a:t>
            </a:r>
            <a:r>
              <a:rPr lang="ko-KR" altLang="en-US" sz="1800" dirty="0"/>
              <a:t>년대에 </a:t>
            </a:r>
            <a:r>
              <a:rPr lang="ko-KR" altLang="en-US" sz="1800" b="1" dirty="0"/>
              <a:t>워렌 </a:t>
            </a:r>
            <a:r>
              <a:rPr lang="ko-KR" altLang="en-US" sz="1800" b="1" dirty="0" err="1"/>
              <a:t>맥컬록</a:t>
            </a:r>
            <a:r>
              <a:rPr lang="en-US" altLang="ko-KR" sz="1800" b="1" baseline="30000" dirty="0"/>
              <a:t>Warren McCulloch</a:t>
            </a:r>
            <a:r>
              <a:rPr lang="ko-KR" altLang="en-US" sz="1800" dirty="0"/>
              <a:t>과 </a:t>
            </a:r>
            <a:r>
              <a:rPr lang="ko-KR" altLang="en-US" sz="1800" b="1" dirty="0"/>
              <a:t>월터 </a:t>
            </a:r>
            <a:r>
              <a:rPr lang="ko-KR" altLang="en-US" sz="1800" b="1" dirty="0" err="1"/>
              <a:t>피츠</a:t>
            </a:r>
            <a:r>
              <a:rPr lang="en-US" altLang="ko-KR" sz="1800" b="1" baseline="30000" dirty="0"/>
              <a:t>Walter Pitts</a:t>
            </a:r>
            <a:r>
              <a:rPr lang="ko-KR" altLang="en-US" sz="1800" dirty="0"/>
              <a:t>가 발표한 논문</a:t>
            </a:r>
            <a:endParaRPr lang="en-US" altLang="ko-KR" sz="1800" dirty="0"/>
          </a:p>
          <a:p>
            <a:r>
              <a:rPr lang="ko-KR" altLang="en-US" sz="1800" dirty="0"/>
              <a:t>두 저자는 아래와 같은 모양의 인공 신경세포 연결로 논리 연산이 가능하다는 것을 보임</a:t>
            </a:r>
            <a:endParaRPr lang="en-US" altLang="ko-KR" sz="1800" dirty="0"/>
          </a:p>
          <a:p>
            <a:r>
              <a:rPr lang="ko-KR" altLang="en-US" sz="1800" dirty="0"/>
              <a:t>삼각형은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신경세포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</a:rPr>
              <a:t>neuron</a:t>
            </a:r>
            <a:r>
              <a:rPr lang="ko-KR" altLang="en-US" sz="1800" dirty="0"/>
              <a:t>이며</a:t>
            </a:r>
            <a:r>
              <a:rPr lang="en-US" altLang="ko-KR" sz="1800" dirty="0"/>
              <a:t>, </a:t>
            </a:r>
            <a:r>
              <a:rPr lang="ko-KR" altLang="en-US" sz="1800" dirty="0"/>
              <a:t>이들이 활성화되면 선으로 표현된 연결의 끝 지점에 있는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시냅스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</a:rPr>
              <a:t>synapse</a:t>
            </a:r>
            <a:r>
              <a:rPr lang="ko-KR" altLang="en-US" sz="1800" dirty="0"/>
              <a:t>가 이 신호를 다른 신경세포로 전달</a:t>
            </a:r>
            <a:r>
              <a:rPr lang="en-US" altLang="ko-KR" sz="1800" dirty="0"/>
              <a:t> </a:t>
            </a:r>
            <a:r>
              <a:rPr lang="ko-KR" altLang="en-US" sz="1800" dirty="0"/>
              <a:t>이때 파란색을 가진 끝점은 </a:t>
            </a:r>
            <a:r>
              <a:rPr lang="en-US" altLang="ko-KR" sz="1800" dirty="0"/>
              <a:t>1</a:t>
            </a:r>
            <a:r>
              <a:rPr lang="ko-KR" altLang="en-US" sz="1800" dirty="0"/>
              <a:t>의 신호가 전달되는 것을 의미</a:t>
            </a:r>
            <a:endParaRPr lang="en-US" altLang="ko-KR" sz="1800" dirty="0"/>
          </a:p>
          <a:p>
            <a:r>
              <a:rPr lang="ko-KR" altLang="en-US" sz="1800" dirty="0"/>
              <a:t>흰색 원으로 표시된 끝점은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억제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</a:rPr>
              <a:t>inhibitory </a:t>
            </a:r>
            <a:r>
              <a:rPr lang="ko-KR" altLang="en-US" sz="1800" dirty="0"/>
              <a:t>시냅스로서 연결된 신경세포가 활성화되지 못하게 막는 역할</a:t>
            </a:r>
          </a:p>
          <a:p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EFBF90-8257-4F3D-8A8C-4BC604DD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2" y="4703678"/>
            <a:ext cx="8205990" cy="19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5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dirty="0" smtClean="0">
                        <a:latin typeface="Cambria Math" panose="02040503050406030204" pitchFamily="18" charset="0"/>
                      </a:rPr>
                      <m:t>𝜕</m:t>
                    </m:r>
                    <m:f>
                      <m:fPr>
                        <m:type m:val="lin"/>
                        <m:ctrlP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altLang="ko-KR" sz="1800" i="0" dirty="0" smtClean="0">
                            <a:latin typeface="Cambria Math" panose="02040503050406030204" pitchFamily="18" charset="0"/>
                          </a:rPr>
                          <m:t>𝜕</m:t>
                        </m:r>
                      </m:den>
                    </m:f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제곱 오차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8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altLang="ko-KR" sz="18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  <m:t>𝑤𝑥</m:t>
                                </m:r>
                              </m:e>
                            </m:d>
                            <m:r>
                              <a:rPr lang="en-US" altLang="ko-KR" sz="1800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ko-KR" sz="18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아니라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미분한 것이므로 앞에서 구한 </a:t>
                </a:r>
                <a14:m>
                  <m:oMath xmlns:m="http://schemas.openxmlformats.org/officeDocument/2006/math">
                    <m:r>
                      <a:rPr lang="en-US" altLang="ko-KR" sz="1800" dirty="0">
                        <a:latin typeface="Cambria Math" panose="02040503050406030204" pitchFamily="18" charset="0"/>
                      </a:rPr>
                      <m:t>𝜕</m:t>
                    </m:r>
                    <m:f>
                      <m:fPr>
                        <m:type m:val="lin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altLang="ko-KR" sz="1800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식에서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역할을 바꿈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출력에 더 멀어진 단계의 가중치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갱신하기 위한 오차의 미분을 계산하면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값은 노드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신호에 연결강도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곱해진 뒤 활성화 함수를 통과한 결과인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𝑢𝑠</m:t>
                        </m:r>
                      </m:e>
                    </m:d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이므로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406" t="-7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33AA5BC-83B5-4405-A3EC-B52A7F05E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118075"/>
            <a:ext cx="3856050" cy="995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D37490-2256-4008-941B-32DE1D04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455" y="3717312"/>
            <a:ext cx="6968498" cy="9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53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481-D483-4301-B87C-A1701536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7571" y="847898"/>
            <a:ext cx="11513127" cy="5361708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순전파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forward propagation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단계에서는 입력의 신호가 연결강도로 증폭되고 활성화 함수를 통과하여 출력 노드로 전달되는 과정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과정은 </a:t>
            </a:r>
            <a:r>
              <a:rPr lang="ko-KR" altLang="en-US" sz="1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연결강도를 수정하는 것이기 때문에</a:t>
            </a:r>
            <a:r>
              <a:rPr lang="en-US" altLang="ko-KR" sz="1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출력단의 오차가 역방향으로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활성화 함수의 미분 함수</a:t>
            </a:r>
            <a:r>
              <a:rPr lang="ko-KR" altLang="en-US" sz="1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거친 뒤에 연결강도에 의해 증폭되어 입력단까지 전달되는 과정으로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신경망 학습 방법을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오차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역전파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error backpropagation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알고리즘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역전파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알고리즘은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1980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년대 후반 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발표</a:t>
            </a:r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b="1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데이비드 </a:t>
            </a:r>
            <a:r>
              <a:rPr lang="ko-KR" altLang="en-US" sz="18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럼멜하트</a:t>
            </a:r>
            <a:r>
              <a:rPr lang="en-US" altLang="ko-KR" sz="1800" b="1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David </a:t>
            </a:r>
            <a:r>
              <a:rPr lang="en-US" altLang="ko-KR" sz="1800" b="1" baseline="30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Rumelhart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제프리</a:t>
            </a:r>
            <a:r>
              <a:rPr lang="ko-KR" altLang="en-US" sz="1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힌튼</a:t>
            </a:r>
            <a:r>
              <a:rPr lang="en-US" altLang="ko-KR" sz="1800" b="1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Geoffrey Hinton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로널드 윌리엄스</a:t>
            </a:r>
            <a:r>
              <a:rPr lang="en-US" altLang="ko-KR" sz="1800" b="1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Ronald Williams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발표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이와 같은 아이디어는 </a:t>
            </a:r>
            <a:r>
              <a:rPr lang="ko-KR" altLang="en-US" sz="1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폴 </a:t>
            </a:r>
            <a:r>
              <a:rPr lang="ko-KR" altLang="en-US" sz="18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워보스</a:t>
            </a:r>
            <a:r>
              <a:rPr lang="en-US" altLang="ko-KR" sz="1800" b="1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Paul </a:t>
            </a:r>
            <a:r>
              <a:rPr lang="en-US" altLang="ko-KR" sz="1800" b="1" baseline="30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Werbos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1974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년도 박사학위 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논문에서 제안됨</a:t>
            </a:r>
            <a:endParaRPr lang="en-US" altLang="ko-KR" sz="1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 smtClean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순서가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있는 미분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ordered derivative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제안된 것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0729EE-91B5-4A0D-8702-02201EE8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30" y="1989392"/>
            <a:ext cx="7434008" cy="19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50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7.8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알고리즘에 대한 직관적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알고리즘을 이용한 연결강도 갱신 학습법을 이해하기 위해 아래와 같이 </a:t>
            </a:r>
            <a:r>
              <a:rPr lang="ko-KR" altLang="en-US" dirty="0" err="1"/>
              <a:t>순전파</a:t>
            </a:r>
            <a:r>
              <a:rPr lang="ko-KR" altLang="en-US" dirty="0"/>
              <a:t> 경로와 </a:t>
            </a:r>
            <a:r>
              <a:rPr lang="ko-KR" altLang="en-US" dirty="0" err="1"/>
              <a:t>역전파</a:t>
            </a:r>
            <a:r>
              <a:rPr lang="ko-KR" altLang="en-US" dirty="0"/>
              <a:t> 경로를 모두 표시한 </a:t>
            </a:r>
            <a:r>
              <a:rPr lang="ko-KR" altLang="en-US" dirty="0" err="1"/>
              <a:t>연결망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3D094F-D36B-4FAE-809F-5D253784E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71" y="2636831"/>
            <a:ext cx="7377457" cy="38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78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598516"/>
                <a:ext cx="10515600" cy="5611090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노드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에는 두 개의 신호가 전달되며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연결강도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각각 곱한 뒤 모두 합한 것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그림에서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</a:t>
                </a:r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표시</a:t>
                </a:r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신경세포는 이렇게 모아진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신호가 임계치를 넘으면 출력을 하는 활성화 함수를 가짐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활성화 함수를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라 하면 노드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ko-KR" sz="1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계산하여 이 값을 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x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출력하는 것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주의해서 볼 값은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 err="1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순전파</a:t>
                </a:r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과정에서는 다음 노드로 전달되지는 않는 값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활성화 함수의 미분</a:t>
                </a:r>
                <a:r>
                  <a:rPr lang="ko-KR" altLang="en-US" sz="1800" dirty="0">
                    <a:solidFill>
                      <a:schemeClr val="tx1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ko-K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ko-KR" sz="1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값으로 나중에 사용하기 위해 미리 계산해 두는 값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이러한 일은 그 다음 단계인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노드처럼 신경망 전체에서 동일하게 이루어짐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598516"/>
                <a:ext cx="10515600" cy="5611090"/>
              </a:xfrm>
              <a:blipFill>
                <a:blip r:embed="rId2"/>
                <a:stretch>
                  <a:fillRect l="-406" t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C63D094F-D36B-4FAE-809F-5D253784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803" y="3341715"/>
            <a:ext cx="6066379" cy="317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25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481-D483-4301-B87C-A1701536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22465"/>
            <a:ext cx="10515600" cy="5187141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역전파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알고리즘은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순전파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과정에서 활성화 함수를 적용할 때마다 활성화 함수의 미분을 구해 두기만 한다면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오차를 계산하여 </a:t>
            </a:r>
            <a:r>
              <a:rPr lang="ko-KR" altLang="en-US" sz="1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순전파와 동일한 신호의 증폭과 합산으로 계산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다만 그 </a:t>
            </a:r>
            <a:r>
              <a:rPr lang="ko-KR" altLang="en-US" sz="18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방향이 반대일 뿐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EBDC94-BDBB-411A-9D1B-D2D6DA2C6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206" y="2130799"/>
            <a:ext cx="7408586" cy="38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00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481-D483-4301-B87C-A1701536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040"/>
            <a:ext cx="10515600" cy="4746566"/>
          </a:xfrm>
        </p:spPr>
        <p:txBody>
          <a:bodyPr>
            <a:normAutofit/>
          </a:bodyPr>
          <a:lstStyle/>
          <a:p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역전파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알고리즘을 적용하는 조건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오차를 계산하는 방법이 존재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활성화 함수는 미분이 가능한 함수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역전파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방법은 계속해서 아래 계층으로 내려갈 수 있음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다층 </a:t>
            </a:r>
            <a:r>
              <a:rPr lang="ko-KR" altLang="en-US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퍼셉트론의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계층을 여러 층으로 쌓아도 모두 학습이 가능하다는 것을 의미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인공 신경망 연구의 획기적인 발전을 이루는데 큰 기여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353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7.9 </a:t>
            </a:r>
            <a:r>
              <a:rPr lang="ko-KR" altLang="en-US" dirty="0"/>
              <a:t>계층 단위로 신호 전파하기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인공 신경망은 하나의 계층에 여러 개의 신경세포가 존재</a:t>
                </a:r>
                <a:endParaRPr lang="en-US" altLang="ko-KR" dirty="0"/>
              </a:p>
              <a:p>
                <a:r>
                  <a:rPr lang="ko-KR" altLang="en-US" dirty="0"/>
                  <a:t>가장 첫 단계로 표시된 것은 </a:t>
                </a:r>
                <a:r>
                  <a:rPr lang="en-US" altLang="ko-KR" b="1" dirty="0"/>
                  <a:t>s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계층으로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ko-KR" altLang="en-US" dirty="0"/>
                  <a:t>개의 노드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 노드들은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개의 노드를 가진 </a:t>
                </a:r>
                <a:r>
                  <a:rPr lang="en-US" altLang="ko-KR" b="1" dirty="0"/>
                  <a:t>x </a:t>
                </a:r>
                <a:r>
                  <a:rPr lang="ko-KR" altLang="en-US" dirty="0"/>
                  <a:t>계층으로 연결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이때 두 계층 노드들 사이의 연결은 모두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dirty="0" err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개가 존재</a:t>
                </a:r>
                <a:endParaRPr lang="en-US" altLang="ko-KR" dirty="0"/>
              </a:p>
              <a:p>
                <a:r>
                  <a:rPr lang="ko-KR" altLang="en-US" dirty="0" err="1"/>
                  <a:t>연결강도가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s </a:t>
                </a:r>
                <a:r>
                  <a:rPr lang="ko-KR" altLang="en-US" dirty="0"/>
                  <a:t>계층의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노드와 </a:t>
                </a:r>
                <a:r>
                  <a:rPr lang="en-US" altLang="ko-KR" dirty="0"/>
                  <a:t>x </a:t>
                </a:r>
                <a:r>
                  <a:rPr lang="ko-KR" altLang="en-US" dirty="0"/>
                  <a:t>계층의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사이의 강도라고 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모든 연결강도를 하나의 행렬 </a:t>
                </a:r>
                <a:r>
                  <a:rPr lang="en-US" altLang="ko-KR" dirty="0"/>
                  <a:t>U</a:t>
                </a:r>
                <a:r>
                  <a:rPr lang="ko-KR" altLang="en-US" dirty="0"/>
                  <a:t>로 표시할 수 있고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행렬은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ko-KR" altLang="en-US" dirty="0"/>
                  <a:t>에 속함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7213A3D5-AF39-430B-BE21-F4C466427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378" y="3732818"/>
            <a:ext cx="6125244" cy="27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49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521229"/>
                <a:ext cx="10515600" cy="4688377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계층 </a:t>
                </a:r>
                <a:r>
                  <a:rPr lang="en-US" altLang="ko-KR" sz="18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x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각 노드는 이전 계층에서 자신에게 연결된 신호를 모두 합산하는 일을 먼저 </a:t>
                </a:r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수행</a:t>
                </a:r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그 결과로 </a:t>
                </a:r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얻은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벡터를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1800" b="1" dirty="0">
                            <a:latin typeface="KoPub돋움체 Bold" panose="00000800000000000000" pitchFamily="2" charset="-127"/>
                            <a:ea typeface="KoPub돋움체 Bold" panose="00000800000000000000" pitchFamily="2" charset="-127"/>
                          </a:rPr>
                          <m:t>x</m:t>
                        </m:r>
                      </m:e>
                      <m:sup>
                        <m:r>
                          <a:rPr lang="en-US" altLang="ko-KR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sup>
                    </m:sSup>
                  </m:oMath>
                </a14:m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2"/>
                <a:r>
                  <a:rPr lang="ko-KR" altLang="en-US" sz="16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값은 이전 </a:t>
                </a:r>
                <a:r>
                  <a:rPr lang="ko-KR" altLang="en-US" sz="16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계층의 신호를 연결강도 행렬에 곱해 바로 얻을 수 있음</a:t>
                </a:r>
                <a:endParaRPr lang="en-US" altLang="ko-KR" sz="16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2"/>
                <a:r>
                  <a:rPr lang="ko-KR" altLang="en-US" sz="16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1600" b="1" dirty="0">
                            <a:latin typeface="KoPub돋움체 Bold" panose="00000800000000000000" pitchFamily="2" charset="-127"/>
                            <a:ea typeface="KoPub돋움체 Bold" panose="00000800000000000000" pitchFamily="2" charset="-127"/>
                          </a:rPr>
                          <m:t>x</m:t>
                        </m:r>
                      </m:e>
                      <m:sup>
                        <m:r>
                          <a:rPr lang="en-US" altLang="ko-KR" sz="1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sup>
                    </m:sSup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1600" b="1" dirty="0">
                            <a:latin typeface="KoPub돋움체 Bold" panose="00000800000000000000" pitchFamily="2" charset="-127"/>
                            <a:ea typeface="KoPub돋움체 Bold" panose="00000800000000000000" pitchFamily="2" charset="-127"/>
                          </a:rPr>
                          <m:t>U</m:t>
                        </m:r>
                      </m:e>
                      <m:sup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1600" b="1" dirty="0">
                        <a:latin typeface="KoPub돋움체 Bold" panose="00000800000000000000" pitchFamily="2" charset="-127"/>
                        <a:ea typeface="KoPub돋움체 Bold" panose="00000800000000000000" pitchFamily="2" charset="-127"/>
                      </a:rPr>
                      <m:t>s</m:t>
                    </m:r>
                  </m:oMath>
                </a14:m>
                <a:r>
                  <a:rPr lang="ko-KR" altLang="en-US" sz="16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와 같이 행렬과 벡터의 곱</a:t>
                </a:r>
                <a:endParaRPr lang="en-US" altLang="ko-KR" sz="16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합산된 신호는 다음 계층으로 </a:t>
                </a:r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전달</a:t>
                </a:r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활성화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함수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통과하게 하여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1800" b="1" dirty="0">
                            <a:latin typeface="KoPub돋움체 Bold" panose="00000800000000000000" pitchFamily="2" charset="-127"/>
                            <a:ea typeface="KoPub돋움체 Bold" panose="00000800000000000000" pitchFamily="2" charset="-127"/>
                          </a:rPr>
                          <m:t>x</m:t>
                        </m:r>
                      </m:e>
                      <m:sup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altLang="ko-KR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1800" b="1" dirty="0">
                            <a:latin typeface="KoPub돋움체 Bold" panose="00000800000000000000" pitchFamily="2" charset="-127"/>
                            <a:ea typeface="KoPub돋움체 Bold" panose="00000800000000000000" pitchFamily="2" charset="-127"/>
                          </a:rPr>
                          <m:t>x</m:t>
                        </m:r>
                      </m:e>
                      <m:sup>
                        <m:r>
                          <a:rPr lang="en-US" altLang="ko-KR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sup>
                    </m:sSup>
                  </m:oMath>
                </a14:m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)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 </a:t>
                </a:r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얻음</a:t>
                </a:r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값이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계층의 출력이며 연산은 각각의 </a:t>
                </a:r>
                <a:r>
                  <a:rPr lang="ko-KR" altLang="en-US" sz="1800" dirty="0" err="1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노드별로</a:t>
                </a:r>
                <a:r>
                  <a:rPr lang="ko-KR" altLang="en-US" sz="1800" dirty="0" smtClean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이루어짐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활성화 함수를 적용하는 단계에서 역전파를 위해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미분치도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1800" b="1" dirty="0">
                            <a:latin typeface="KoPub돋움체 Bold" panose="00000800000000000000" pitchFamily="2" charset="-127"/>
                            <a:ea typeface="KoPub돋움체 Bold" panose="00000800000000000000" pitchFamily="2" charset="-127"/>
                          </a:rPr>
                          <m:t>x</m:t>
                        </m:r>
                      </m:e>
                      <m:sup>
                        <m:r>
                          <a:rPr lang="en-US" altLang="ko-KR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</m:sup>
                    </m:sSup>
                  </m:oMath>
                </a14:m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)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구함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두 벡터는 모두 활성화 함수가 무엇이냐에 따라 달라짐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순전파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과정의 신호 전달은 다음과 같은 행렬 연산으로 표현할 수 있다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  <a:endParaRPr lang="ko-KR" altLang="en-US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521229"/>
                <a:ext cx="10515600" cy="4688377"/>
              </a:xfrm>
              <a:blipFill>
                <a:blip r:embed="rId2"/>
                <a:stretch>
                  <a:fillRect l="-406" t="-13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BF9C081-92DD-409B-A532-7044E1C0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70" y="5006199"/>
            <a:ext cx="8813260" cy="10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55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980902"/>
                <a:ext cx="10515600" cy="5228704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오차가 결정되면 신경망에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되먹임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feedback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되며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오차는 </a:t>
                </a:r>
                <a:r>
                  <a:rPr lang="en-US" altLang="ko-KR" sz="18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y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계층에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되먹임되므로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ko-KR" sz="18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모든 오차는 계층을 통과하면 해당 계층에서 미리 계산해 둔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미분치에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곱해짐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노드별로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계산이 이루어지므로 이때 곱셈은 </a:t>
                </a:r>
                <a:r>
                  <a:rPr lang="ko-KR" altLang="en-US" sz="18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아다마르</a:t>
                </a:r>
                <a:r>
                  <a:rPr lang="en-US" altLang="ko-KR" sz="1800" baseline="300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Hadamar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곱셈 </a:t>
                </a:r>
                <a14:m>
                  <m:oMath xmlns:m="http://schemas.openxmlformats.org/officeDocument/2006/math">
                    <m:r>
                      <a:rPr lang="en-US" altLang="ko-KR" sz="1800" dirty="0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이며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이렇게 오차와 미분치를 곱하면 해당 노드가 아래 계층으로 전파하는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델타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delta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얻어지므로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델타 벡터는 연결강도를 수정하는 데에 사용되고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그 아래 단계에 오차를 전파하는 데에 사용됨</a:t>
                </a: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980902"/>
                <a:ext cx="10515600" cy="5228704"/>
              </a:xfrm>
              <a:blipFill>
                <a:blip r:embed="rId2"/>
                <a:stretch>
                  <a:fillRect l="-406" t="-1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AC31A93-43D9-4230-8C58-A85FA385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723" y="2814278"/>
            <a:ext cx="9338553" cy="41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20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296785"/>
                <a:ext cx="10515600" cy="4912821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연결강도의 수정은 해당 연결강도로 오차를 미분하여 얻는 기울기를 따라 내려가는 방식인데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연결강도 앞쪽의 출력신호와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역전파되어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내려온 델타를 곱한 것이 오차의 미분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두 벡터의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텐서곱을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하여 얻는 행렬로 연결강도 행렬의 변경을 함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그리고 델타는 연결강도를 통과하여 아래 단계로 전파되는데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en-US" altLang="ko-KR" sz="18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y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단계의 델타 벡터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</a:t>
                </a:r>
                <a:r>
                  <a:rPr lang="en-US" altLang="ko-KR" sz="18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W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로 변환되어 아래 단계인 </a:t>
                </a:r>
                <a:r>
                  <a:rPr lang="en-US" altLang="ko-KR" sz="18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x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계층의 오차로 전달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marL="0" indent="0">
                  <a:buNone/>
                </a:pPr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marL="0" indent="0">
                  <a:buNone/>
                </a:pP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오차를 받은 </a:t>
                </a:r>
                <a:r>
                  <a:rPr lang="en-US" altLang="ko-KR" sz="18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x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계층은 해당 계층의 미리 계산해둔 미분치를 곱해 아래 단계로 보낼 델타를 생성하여 이러한 전파가 모든 계층에서 연쇄적으로 이루어지는 것이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역전파</a:t>
                </a:r>
                <a:endParaRPr lang="ko-KR" altLang="en-US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296785"/>
                <a:ext cx="10515600" cy="4912821"/>
              </a:xfrm>
              <a:blipFill>
                <a:blip r:embed="rId2"/>
                <a:stretch>
                  <a:fillRect l="-406" t="-1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94EA1AF8-BEB6-41FE-9B62-B7BACF75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20" y="2605527"/>
            <a:ext cx="1867160" cy="571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23A153-C16E-49DC-A874-248CB87A3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367" y="4693030"/>
            <a:ext cx="2267266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481-D483-4301-B87C-A1701536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312276"/>
            <a:ext cx="10515600" cy="3897330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신호의 전달이 논리 연산이라면</a:t>
            </a:r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그것이 바로 계산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맥컬록과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피츠의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선구적 연구는 신경세포의 신호 전달 방식을 모방함으로써 계산을 수행할 수 있음을 보여준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맥컬록과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b="1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피츠의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신경세포 모델은 </a:t>
            </a:r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</a:t>
            </a:r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"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불가능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모델의 신경세포는 설계된 동작만을 수행할 수 있음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30218" y="1089713"/>
            <a:ext cx="4665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 smtClean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맥컬록</a:t>
            </a:r>
            <a:r>
              <a:rPr lang="ko-KR" altLang="en-US" sz="2800" dirty="0" smtClean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 err="1" smtClean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피츠</a:t>
            </a:r>
            <a:r>
              <a:rPr lang="ko-KR" altLang="en-US" sz="2800" dirty="0" smtClean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모델의 의미와 한계</a:t>
            </a:r>
            <a:endParaRPr lang="ko-KR" altLang="en-US" sz="2800" dirty="0">
              <a:solidFill>
                <a:srgbClr val="FF0000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401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481-D483-4301-B87C-A1701536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05593"/>
            <a:ext cx="10515600" cy="510401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역전파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과정의 신호 전달을 행렬 연산으로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정리</a:t>
            </a:r>
            <a:endParaRPr lang="en-US" altLang="ko-KR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아래 그림의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오른쪽에서 왼쪽으로 진행하는 계산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E8E549-8123-4A07-97DB-7A9CF379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10" y="1955081"/>
            <a:ext cx="9066179" cy="13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44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7.10 </a:t>
            </a:r>
            <a:r>
              <a:rPr lang="ko-KR" altLang="en-US"/>
              <a:t>역전파 알고리즘의 요약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다층 </a:t>
                </a:r>
                <a:r>
                  <a:rPr lang="ko-KR" altLang="en-US" dirty="0" err="1"/>
                  <a:t>퍼셉트론의</a:t>
                </a:r>
                <a:r>
                  <a:rPr lang="ko-KR" altLang="en-US" dirty="0"/>
                  <a:t> 학습을 가능하게 한 신경망 분야의 중요한 알고리즘</a:t>
                </a:r>
                <a:endParaRPr lang="en-US" altLang="ko-KR" dirty="0"/>
              </a:p>
              <a:p>
                <a:r>
                  <a:rPr lang="ko-KR" altLang="en-US" dirty="0"/>
                  <a:t>기본은 물론 경사 </a:t>
                </a:r>
                <a:r>
                  <a:rPr lang="ko-KR" altLang="en-US" dirty="0" err="1"/>
                  <a:t>하강법이며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그림처럼 입력 계층 </a:t>
                </a:r>
                <a:r>
                  <a:rPr lang="en-US" altLang="ko-KR" b="1" dirty="0"/>
                  <a:t>x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 연결강도를 통해 출력 계층으로 연결되어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연결강도에 의해 모아진 신호가 활성화 함수를 통과하여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로 출력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B3F217A-AC53-4459-A75F-291F4AC89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44" y="3602941"/>
            <a:ext cx="8268511" cy="20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74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481-D483-4301-B87C-A1701536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30531"/>
            <a:ext cx="10515600" cy="5079075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연결강도 최적화는 </a:t>
            </a:r>
            <a:r>
              <a:rPr lang="ko-KR" altLang="en-US" sz="1800" dirty="0" err="1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연결강도</a:t>
            </a:r>
            <a:r>
              <a:rPr lang="ko-KR" altLang="en-US" sz="1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공간에서 오차의 기울기를 구해 그 반대 방향으로 파라미터를 움직여가는 것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기울기는 아래와 같이 오차 함수의 미분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활성화 함수의 미분에 입력을 곱한 것으로 표현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35D892-12AC-4A89-95DE-A551187A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87" y="2431737"/>
            <a:ext cx="5214026" cy="165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66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230284"/>
                <a:ext cx="10515600" cy="4979322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 기울기를 결정하는 오차 함수의 미분과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활성화 함수의 미분은 출력 계층에서 알 수 있는 값이고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en-US" altLang="ko-KR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x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는 입력 계층의 값이므로 두 계층은 다음과 같은 정보를 이용해 협력하여 연결 강도를 수정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이러한 동작을 모든 계층에 일반화하면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와 </a:t>
                </a:r>
                <a:r>
                  <a:rPr lang="en-US" altLang="ko-KR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x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가 협력한 것과 똑같은 방식으로 </a:t>
                </a:r>
                <a:r>
                  <a:rPr lang="en-US" altLang="ko-KR" sz="2000" b="1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x</a:t>
                </a:r>
                <a:r>
                  <a:rPr lang="en-US" altLang="ko-KR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계층과 그 아래에 있는 계층에도 협력하여 </a:t>
                </a:r>
                <a:r>
                  <a:rPr lang="ko-KR" altLang="en-US" sz="20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연결강도를</a:t>
                </a:r>
                <a:r>
                  <a:rPr lang="ko-KR" altLang="en-US" sz="20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수정</a:t>
                </a:r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ko-KR" altLang="en-US" sz="20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230284"/>
                <a:ext cx="10515600" cy="4979322"/>
              </a:xfrm>
              <a:blipFill>
                <a:blip r:embed="rId2"/>
                <a:stretch>
                  <a:fillRect l="-522" t="-1224" r="-9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94CAB3B-542F-4D2C-864D-1AB7A6C3E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55" y="2235255"/>
            <a:ext cx="5447490" cy="5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78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798022"/>
                <a:ext cx="10515600" cy="5411584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역전파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알고리즘은 오차 계산 함수와 활성화 함수만 결정되면 이들의 미분 함수들을 이용하여 계속해서 층별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벡터를 구하는 일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시그모이드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함수를 활성화 함수로 사용해 보았는데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그 외에도 다양한 활성화 함수를 도입할 수 있음</a:t>
                </a: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798022"/>
                <a:ext cx="10515600" cy="5411584"/>
              </a:xfrm>
              <a:blipFill>
                <a:blip r:embed="rId2"/>
                <a:stretch>
                  <a:fillRect l="-406" t="-11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69E4F028-F5E9-4FC1-AEE3-E52D0C6D1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116" y="1898681"/>
            <a:ext cx="5151768" cy="44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20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7-5 </a:t>
            </a:r>
            <a:r>
              <a:rPr lang="en-US" altLang="ko-KR" sz="3600" dirty="0"/>
              <a:t>XOR </a:t>
            </a:r>
            <a:r>
              <a:rPr lang="ko-KR" altLang="en-US" sz="3600" dirty="0"/>
              <a:t>연산이 가능한 다층 </a:t>
            </a:r>
            <a:r>
              <a:rPr lang="ko-KR" altLang="en-US" sz="3600" dirty="0" err="1"/>
              <a:t>퍼셉트론</a:t>
            </a:r>
            <a:r>
              <a:rPr lang="ko-KR" altLang="en-US" sz="3600" dirty="0"/>
              <a:t> 만들기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0246" y="1825625"/>
            <a:ext cx="723150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6374552" y="6176963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3878790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7-6 </a:t>
            </a:r>
            <a:r>
              <a:rPr lang="ko-KR" altLang="en-US" sz="3600" dirty="0"/>
              <a:t>다층 </a:t>
            </a:r>
            <a:r>
              <a:rPr lang="ko-KR" altLang="en-US" sz="3600" dirty="0" err="1"/>
              <a:t>퍼셉트론으로</a:t>
            </a:r>
            <a:r>
              <a:rPr lang="ko-KR" altLang="en-US" sz="3600" dirty="0"/>
              <a:t> 비선형 회귀 구현하기</a:t>
            </a:r>
            <a:endParaRPr lang="ko-KR" altLang="en-US" sz="4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263" y="1481675"/>
            <a:ext cx="8230418" cy="5011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6374552" y="6211669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2777923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7.11 </a:t>
            </a:r>
            <a:r>
              <a:rPr lang="ko-KR" altLang="en-US" sz="2400" dirty="0"/>
              <a:t>신경망을 설계하고 훈련을 실시할 수 있는 도구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텐서플로우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오차 역전파를 통한 신경망 학습의 방법을 살펴보고 직접 구현하면서 여러 층으로 이루어진 신경세포 층들 사이의 신호 전달이 동일한 방식으로 차원만 바꾸어 진행되는 행렬</a:t>
            </a:r>
            <a:r>
              <a:rPr lang="en-US" altLang="ko-KR" dirty="0"/>
              <a:t>-</a:t>
            </a:r>
            <a:r>
              <a:rPr lang="ko-KR" altLang="en-US" dirty="0"/>
              <a:t>벡터 </a:t>
            </a:r>
            <a:r>
              <a:rPr lang="ko-KR" altLang="en-US" dirty="0" err="1"/>
              <a:t>연산임을</a:t>
            </a:r>
            <a:r>
              <a:rPr lang="ko-KR" altLang="en-US" dirty="0"/>
              <a:t> 확인</a:t>
            </a:r>
            <a:endParaRPr lang="en-US" altLang="ko-KR" dirty="0"/>
          </a:p>
          <a:p>
            <a:r>
              <a:rPr lang="ko-KR" altLang="en-US" dirty="0"/>
              <a:t>신경망 구현은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텐서플로우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ko-KR" altLang="en-US" dirty="0"/>
              <a:t>라는 도구를 사용할 것이며</a:t>
            </a:r>
            <a:r>
              <a:rPr lang="en-US" altLang="ko-KR" dirty="0"/>
              <a:t> </a:t>
            </a:r>
            <a:r>
              <a:rPr lang="ko-KR" altLang="en-US" dirty="0" err="1"/>
              <a:t>텐서플로우는</a:t>
            </a:r>
            <a:r>
              <a:rPr lang="ko-KR" altLang="en-US" dirty="0"/>
              <a:t> 구글에서 만든 것으로 지금까지 실습을 진행하기 위해 사용한 구글 </a:t>
            </a:r>
            <a:r>
              <a:rPr lang="ko-KR" altLang="en-US" dirty="0" err="1"/>
              <a:t>코래버러토리에</a:t>
            </a:r>
            <a:r>
              <a:rPr lang="ko-KR" altLang="en-US" dirty="0"/>
              <a:t> 설치가 되어있어 준비없이 바로 사용할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r>
              <a:rPr lang="ko-KR" altLang="en-US" dirty="0" err="1"/>
              <a:t>텐서플로우는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케라스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r>
              <a:rPr lang="ko-KR" altLang="en-US" dirty="0"/>
              <a:t>라는 </a:t>
            </a:r>
            <a:r>
              <a:rPr lang="ko-KR" altLang="en-US" dirty="0" err="1"/>
              <a:t>심층신경망</a:t>
            </a:r>
            <a:r>
              <a:rPr lang="ko-KR" altLang="en-US" dirty="0"/>
              <a:t> 구현을 위한 </a:t>
            </a:r>
            <a:r>
              <a:rPr lang="en-US" altLang="ko-KR" dirty="0"/>
              <a:t>API</a:t>
            </a:r>
            <a:r>
              <a:rPr lang="ko-KR" altLang="en-US" dirty="0"/>
              <a:t>가 포함되어 있는데</a:t>
            </a:r>
            <a:r>
              <a:rPr lang="en-US" altLang="ko-KR" dirty="0"/>
              <a:t>, </a:t>
            </a:r>
            <a:r>
              <a:rPr lang="ko-KR" altLang="en-US" dirty="0"/>
              <a:t>이를 이용하면 간단히 신경망을 만들고 학습 가능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D162E9-F1A6-4B80-A63D-0B4013F9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340" y="4165360"/>
            <a:ext cx="10207340" cy="18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4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1221971"/>
                <a:ext cx="10515600" cy="4987635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모델은 신경 계층이 차례로 이어져 순차적으로 신호를 전달하는 모델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이런 모델은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케라스에서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제공하는 </a:t>
                </a:r>
                <a:r>
                  <a:rPr lang="ko-KR" altLang="en-US" sz="18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시퀀셜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Sequential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클래스로 구현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𝐿𝐴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7−6</m:t>
                        </m:r>
                      </m:sup>
                    </m:sSup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의 회귀 모델은 입력 계층을 제외하면 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6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4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1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개의 노드를 가진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층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layer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들이 쌓여 있으며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모든 층들은 이전 단계의 층이 가지는 신경세포 노드와 빠짐없이 다 연결되어 있음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이러한 연결을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밀집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dense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계층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lvl="1"/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각 층이 가진 활성화 함수는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시그모이드</a:t>
                </a:r>
                <a:endParaRPr lang="ko-KR" altLang="en-US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1221971"/>
                <a:ext cx="10515600" cy="4987635"/>
              </a:xfrm>
              <a:blipFill>
                <a:blip r:embed="rId2"/>
                <a:stretch>
                  <a:fillRect l="-406" t="-1099" r="-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8AFD2DA-B436-455A-B16F-E4BD66F3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19" y="3336720"/>
            <a:ext cx="9957752" cy="15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2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481-D483-4301-B87C-A1701536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51000"/>
            <a:ext cx="10515600" cy="4558606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전체 데이터를 다 사용하지 않고 임의로 선택된 데이터 인스턴스만을 가지고 경사 하강법을 적용하는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확률적 경사 </a:t>
            </a:r>
            <a:r>
              <a:rPr lang="ko-KR" altLang="en-US" sz="18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하강법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stochastic gradient </a:t>
            </a:r>
            <a:r>
              <a:rPr lang="en-US" altLang="ko-KR" sz="18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descent:SGD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사용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확률적 경사 하강법은 전체 데이터를 이용하여 학습하는 경사 하강법과는 다르게 임의적으로 추출한 일부 데이터를 사용해서 가중치를 조절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하기에 가중치 조절의 속도가 개선되는 효과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모델을 사용하기 위해서는 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컴파일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compile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과정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컴파일 과정에서는 최적화 방법을 지정하고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오차 측정을 어떤 기준으로 할 것인지 지정</a:t>
            </a:r>
            <a:endParaRPr lang="en-US" altLang="ko-KR" sz="1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 제곱 오차를 손실함수로 사용한다면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</a:t>
            </a:r>
            <a:r>
              <a:rPr lang="en-US" altLang="ko-KR" sz="18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mse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손실 매개변수 </a:t>
            </a:r>
            <a:r>
              <a:rPr lang="en-US" altLang="ko-KR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loss</a:t>
            </a:r>
            <a:r>
              <a:rPr lang="ko-KR" altLang="en-US" sz="1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인자로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1FA7D4-6BB4-49A2-B0E5-1C7B054F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33" y="4222873"/>
            <a:ext cx="9846733" cy="6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8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7.2 </a:t>
            </a:r>
            <a:r>
              <a:rPr lang="ko-KR" altLang="en-US" dirty="0"/>
              <a:t>학습할 수 있는 신경 모델 </a:t>
            </a:r>
            <a:r>
              <a:rPr lang="en-US" altLang="ko-KR" dirty="0"/>
              <a:t>-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7573"/>
                <a:ext cx="10515600" cy="2848304"/>
              </a:xfrm>
            </p:spPr>
            <p:txBody>
              <a:bodyPr/>
              <a:lstStyle/>
              <a:p>
                <a:r>
                  <a:rPr lang="ko-KR" altLang="en-US" dirty="0"/>
                  <a:t>학습이 가능하게 만든 것이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퍼셉트론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perceptron</a:t>
                </a:r>
                <a:endParaRPr lang="en-US" altLang="ko-KR" dirty="0"/>
              </a:p>
              <a:p>
                <a:r>
                  <a:rPr lang="en-US" altLang="ko-KR" dirty="0"/>
                  <a:t>1958</a:t>
                </a:r>
                <a:r>
                  <a:rPr lang="ko-KR" altLang="en-US" dirty="0"/>
                  <a:t>년에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프랭크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로젠블랫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Frank Rosenblatt</a:t>
                </a:r>
                <a:r>
                  <a:rPr lang="ko-KR" altLang="en-US" dirty="0"/>
                  <a:t>이 만든 </a:t>
                </a:r>
                <a:r>
                  <a:rPr lang="ko-KR" altLang="en-US" dirty="0" err="1"/>
                  <a:t>퍼셉트론은</a:t>
                </a:r>
                <a:r>
                  <a:rPr lang="ko-KR" altLang="en-US" dirty="0"/>
                  <a:t> 미국 해군에 의해 최초로 공개되어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당시 인공지능의 새로운 장을 연 기술로 </a:t>
                </a:r>
                <a:r>
                  <a:rPr lang="ko-KR" altLang="en-US" dirty="0" smtClean="0"/>
                  <a:t>각광</a:t>
                </a:r>
                <a:endParaRPr lang="en-US" altLang="ko-KR" dirty="0" smtClean="0"/>
              </a:p>
              <a:p>
                <a:r>
                  <a:rPr lang="ko-KR" altLang="en-US" dirty="0"/>
                  <a:t>가장 중요한 변화는 그림 왼쪽의 입력을 받아들이는 신경세포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들이 출력을 수행하는 노드로 연결될 때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연결강도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weight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에 의해 조정되어 전달된다는 것</a:t>
                </a:r>
                <a:endParaRPr lang="en-US" altLang="ko-KR" dirty="0"/>
              </a:p>
              <a:p>
                <a:r>
                  <a:rPr lang="ko-KR" altLang="en-US" dirty="0"/>
                  <a:t>출력 노드는 두 가지 일을 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우선 전달되어 오는 신호를 모두 합한다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합산된 신호에 따라 출력을 결정하는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활성화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activation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ko-KR" altLang="en-US" dirty="0"/>
                  <a:t>함수가 최종 출력을 발생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7573"/>
                <a:ext cx="10515600" cy="2848304"/>
              </a:xfrm>
              <a:blipFill>
                <a:blip r:embed="rId2"/>
                <a:stretch>
                  <a:fillRect l="-522" t="-19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A626881-D657-4FDA-A8CD-C6D065D0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087" y="4183499"/>
            <a:ext cx="7001852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42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997527"/>
                <a:ext cx="10515600" cy="5212079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모델을 훈련시킬 데이터는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𝐿𝐴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7−6</m:t>
                        </m:r>
                      </m:sup>
                    </m:sSup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에서 사용한 것과 동일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 smtClean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모델의 훈련은 입력과 레이블을 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fit()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메서드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 err="1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에폭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epoch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을 지정하는데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에폭은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하나의 데이터셋에 대해 몇 번 훈련을 반복할 것인지를 의미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997527"/>
                <a:ext cx="10515600" cy="5212079"/>
              </a:xfrm>
              <a:blipFill>
                <a:blip r:embed="rId2"/>
                <a:stretch>
                  <a:fillRect l="-406" t="-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DB84136-FDAE-4B3D-AA75-43D00DF1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455" y="1593208"/>
            <a:ext cx="9299089" cy="11846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EBE0A9-412B-447F-B163-384392B1A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111" y="4304400"/>
            <a:ext cx="9172890" cy="20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16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0" y="955964"/>
                <a:ext cx="10515600" cy="52536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𝐿𝐴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sz="1800" i="1" dirty="0" smtClean="0">
                            <a:latin typeface="Cambria Math" panose="02040503050406030204" pitchFamily="18" charset="0"/>
                          </a:rPr>
                          <m:t>7−6</m:t>
                        </m:r>
                      </m:sup>
                    </m:sSup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에서 사용한 테스트용 입력을 모델에 넣어서 예측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r>
                  <a:rPr lang="ko-KR" altLang="en-US" sz="18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케라스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모델에서 예측을 수행하는 방법은 </a:t>
                </a:r>
                <a:r>
                  <a:rPr lang="en-US" altLang="ko-KR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predict() </a:t>
                </a:r>
                <a:r>
                  <a:rPr lang="ko-KR" altLang="en-US" sz="18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메서드에 입력 데이터를 넘김</a:t>
                </a:r>
                <a:endParaRPr lang="en-US" altLang="ko-KR" sz="1800" dirty="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98585481-D483-4301-B87C-A17015364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0" y="955964"/>
                <a:ext cx="10515600" cy="5253642"/>
              </a:xfrm>
              <a:blipFill>
                <a:blip r:embed="rId2"/>
                <a:stretch>
                  <a:fillRect l="-406" t="-10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A97C555-718E-4A8C-B20D-EB0E2B1B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387" y="2068669"/>
            <a:ext cx="9475226" cy="38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94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59017"/>
            <a:ext cx="10515600" cy="4817946"/>
          </a:xfrm>
        </p:spPr>
        <p:txBody>
          <a:bodyPr>
            <a:normAutofit/>
          </a:bodyPr>
          <a:lstStyle/>
          <a:p>
            <a:r>
              <a:rPr lang="ko-KR" altLang="en-US" sz="1800">
                <a:solidFill>
                  <a:schemeClr val="accent5"/>
                </a:solidFill>
              </a:rPr>
              <a:t>맥컬록</a:t>
            </a:r>
            <a:r>
              <a:rPr lang="ko-KR" altLang="en-US" sz="1800"/>
              <a:t>과 </a:t>
            </a:r>
            <a:r>
              <a:rPr lang="ko-KR" altLang="en-US" sz="1800">
                <a:solidFill>
                  <a:schemeClr val="accent5"/>
                </a:solidFill>
              </a:rPr>
              <a:t>피츠</a:t>
            </a:r>
            <a:r>
              <a:rPr lang="ko-KR" altLang="en-US" sz="1800"/>
              <a:t>는 </a:t>
            </a:r>
            <a:r>
              <a:rPr lang="en-US" altLang="ko-KR" sz="1800"/>
              <a:t>1940</a:t>
            </a:r>
            <a:r>
              <a:rPr lang="ko-KR" altLang="en-US" sz="1800"/>
              <a:t>년대 초 선구적인 연구를 통해 신경세포의 신호전달 모델을 이용하여 계산을 할 수 있음을 보였다</a:t>
            </a:r>
            <a:r>
              <a:rPr lang="en-US" altLang="ko-KR" sz="1800"/>
              <a:t>. </a:t>
            </a:r>
          </a:p>
          <a:p>
            <a:r>
              <a:rPr lang="ko-KR" altLang="en-US" sz="1800"/>
              <a:t>맥컬록과 피츠의 신경망 모델은 </a:t>
            </a:r>
            <a:r>
              <a:rPr lang="ko-KR" altLang="en-US" sz="1800">
                <a:solidFill>
                  <a:schemeClr val="accent5"/>
                </a:solidFill>
              </a:rPr>
              <a:t>학습이 불가능</a:t>
            </a:r>
            <a:r>
              <a:rPr lang="ko-KR" altLang="en-US" sz="1800"/>
              <a:t>하다는 단점이 존재한다</a:t>
            </a:r>
            <a:r>
              <a:rPr lang="en-US" altLang="ko-KR" sz="1800"/>
              <a:t>. </a:t>
            </a:r>
          </a:p>
          <a:p>
            <a:r>
              <a:rPr lang="ko-KR" altLang="en-US" sz="1800">
                <a:solidFill>
                  <a:schemeClr val="accent5"/>
                </a:solidFill>
              </a:rPr>
              <a:t>로젠블랫</a:t>
            </a:r>
            <a:r>
              <a:rPr lang="ko-KR" altLang="en-US" sz="1800"/>
              <a:t>은 </a:t>
            </a:r>
            <a:r>
              <a:rPr lang="ko-KR" altLang="en-US" sz="1800">
                <a:solidFill>
                  <a:schemeClr val="accent5"/>
                </a:solidFill>
              </a:rPr>
              <a:t>퍼셉트론</a:t>
            </a:r>
            <a:r>
              <a:rPr lang="ko-KR" altLang="en-US" sz="1800"/>
              <a:t> 모델을 통해 신경세포 모델을 이용하여 스스로 학습하여 문제를 해결할 수 있는 모델을 </a:t>
            </a:r>
            <a:r>
              <a:rPr lang="en-US" altLang="ko-KR" sz="1800"/>
              <a:t>1950</a:t>
            </a:r>
            <a:r>
              <a:rPr lang="ko-KR" altLang="en-US" sz="1800"/>
              <a:t>년대에 제안하였다</a:t>
            </a:r>
            <a:r>
              <a:rPr lang="en-US" altLang="ko-KR" sz="1800"/>
              <a:t>. </a:t>
            </a:r>
            <a:r>
              <a:rPr lang="ko-KR" altLang="en-US" sz="1800"/>
              <a:t>이 때의 학습 방법은 </a:t>
            </a:r>
            <a:r>
              <a:rPr lang="ko-KR" altLang="en-US" sz="1800">
                <a:solidFill>
                  <a:schemeClr val="accent5"/>
                </a:solidFill>
              </a:rPr>
              <a:t>헵의 학습 규칙</a:t>
            </a:r>
            <a:r>
              <a:rPr lang="ko-KR" altLang="en-US" sz="1800"/>
              <a:t>에 근거한 것이었다</a:t>
            </a:r>
            <a:r>
              <a:rPr lang="en-US" altLang="ko-KR" sz="1800"/>
              <a:t>. </a:t>
            </a:r>
          </a:p>
          <a:p>
            <a:r>
              <a:rPr lang="ko-KR" altLang="en-US" sz="1800"/>
              <a:t>헵의 학습 규칙은 </a:t>
            </a:r>
            <a:r>
              <a:rPr lang="en-US" altLang="ko-KR" sz="1800"/>
              <a:t>"</a:t>
            </a:r>
            <a:r>
              <a:rPr lang="ko-KR" altLang="en-US" sz="1800">
                <a:solidFill>
                  <a:schemeClr val="accent5"/>
                </a:solidFill>
              </a:rPr>
              <a:t>같이 활성화 되는 신경세포는 함께 연결된다</a:t>
            </a:r>
            <a:r>
              <a:rPr lang="en-US" altLang="ko-KR" sz="1800"/>
              <a:t>"</a:t>
            </a:r>
            <a:r>
              <a:rPr lang="ko-KR" altLang="en-US" sz="1800"/>
              <a:t>로 요약할 수 있다</a:t>
            </a:r>
            <a:r>
              <a:rPr lang="en-US" altLang="ko-KR" sz="1800"/>
              <a:t>. </a:t>
            </a:r>
          </a:p>
          <a:p>
            <a:r>
              <a:rPr lang="ko-KR" altLang="en-US" sz="1800"/>
              <a:t>로젠블랫의 퍼셉트론 모델은 당시 큰 관심을 모았고 많은 연구자들이 퍼셉트론과 같은 방식의 인공 신경 망 연구에 참여하였다</a:t>
            </a:r>
            <a:r>
              <a:rPr lang="en-US" altLang="ko-KR" sz="1800"/>
              <a:t>. </a:t>
            </a:r>
          </a:p>
          <a:p>
            <a:r>
              <a:rPr lang="ko-KR" altLang="en-US" sz="1800">
                <a:solidFill>
                  <a:schemeClr val="accent5"/>
                </a:solidFill>
              </a:rPr>
              <a:t>기호주의</a:t>
            </a:r>
            <a:r>
              <a:rPr lang="ko-KR" altLang="en-US" sz="1800"/>
              <a:t> 인공지능 연구자들은 </a:t>
            </a:r>
            <a:r>
              <a:rPr lang="ko-KR" altLang="en-US" sz="1800">
                <a:solidFill>
                  <a:schemeClr val="accent5"/>
                </a:solidFill>
              </a:rPr>
              <a:t>퍼셉트론에 대한 과열된 관심</a:t>
            </a:r>
            <a:r>
              <a:rPr lang="ko-KR" altLang="en-US" sz="1800"/>
              <a:t>이 언론을 편파적으로 활용한 </a:t>
            </a:r>
            <a:r>
              <a:rPr lang="ko-KR" altLang="en-US" sz="1800">
                <a:solidFill>
                  <a:schemeClr val="accent5"/>
                </a:solidFill>
              </a:rPr>
              <a:t>비과학적인 주장</a:t>
            </a:r>
            <a:r>
              <a:rPr lang="ko-KR" altLang="en-US" sz="1800"/>
              <a:t> 때문이라고 보았다</a:t>
            </a:r>
            <a:r>
              <a:rPr lang="en-US" altLang="ko-KR" sz="1800"/>
              <a:t>. </a:t>
            </a:r>
          </a:p>
          <a:p>
            <a:r>
              <a:rPr lang="ko-KR" altLang="en-US" sz="1800"/>
              <a:t>기호주의 인공지능 분야의 대가 </a:t>
            </a:r>
            <a:r>
              <a:rPr lang="ko-KR" altLang="en-US" sz="1800">
                <a:solidFill>
                  <a:schemeClr val="accent5"/>
                </a:solidFill>
              </a:rPr>
              <a:t>민스키</a:t>
            </a:r>
            <a:r>
              <a:rPr lang="ko-KR" altLang="en-US" sz="1800"/>
              <a:t>는 패퍼트와 함께 퍼셉트론이라는 제목의 책을 저술하여 </a:t>
            </a:r>
            <a:r>
              <a:rPr lang="ko-KR" altLang="en-US" sz="1800">
                <a:solidFill>
                  <a:schemeClr val="accent5"/>
                </a:solidFill>
              </a:rPr>
              <a:t>퍼셉트론이 가진 한계</a:t>
            </a:r>
            <a:r>
              <a:rPr lang="ko-KR" altLang="en-US" sz="1800"/>
              <a:t>를 보였다</a:t>
            </a:r>
            <a:r>
              <a:rPr lang="en-US" altLang="ko-KR" sz="1800"/>
              <a:t>. </a:t>
            </a:r>
          </a:p>
          <a:p>
            <a:r>
              <a:rPr lang="ko-KR" altLang="en-US" sz="1800"/>
              <a:t>민스키의 비판 가운데 가장 잘 알려진 것은 </a:t>
            </a:r>
            <a:r>
              <a:rPr lang="ko-KR" altLang="en-US" sz="1800">
                <a:solidFill>
                  <a:schemeClr val="accent5"/>
                </a:solidFill>
              </a:rPr>
              <a:t>퍼셉트론이 </a:t>
            </a:r>
            <a:r>
              <a:rPr lang="en-US" altLang="ko-KR" sz="1800">
                <a:solidFill>
                  <a:schemeClr val="accent5"/>
                </a:solidFill>
              </a:rPr>
              <a:t>XOR</a:t>
            </a:r>
            <a:r>
              <a:rPr lang="ko-KR" altLang="en-US" sz="1800">
                <a:solidFill>
                  <a:schemeClr val="accent5"/>
                </a:solidFill>
              </a:rPr>
              <a:t>와 같은 단순한 문제도 풀 수 없는 한계</a:t>
            </a:r>
            <a:r>
              <a:rPr lang="ko-KR" altLang="en-US" sz="1800"/>
              <a:t>를 가 진다는 것이었다</a:t>
            </a:r>
            <a:r>
              <a:rPr lang="en-US" altLang="ko-KR" sz="1800"/>
              <a:t>.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20160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75794"/>
            <a:ext cx="10515600" cy="5117081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XOR </a:t>
            </a:r>
            <a:r>
              <a:rPr lang="ko-KR" altLang="en-US" sz="1800" dirty="0"/>
              <a:t>문제는 당시 </a:t>
            </a:r>
            <a:r>
              <a:rPr lang="ko-KR" altLang="en-US" sz="1800" dirty="0" err="1"/>
              <a:t>퍼셉트론이</a:t>
            </a:r>
            <a:r>
              <a:rPr lang="ko-KR" altLang="en-US" sz="1800" dirty="0"/>
              <a:t> 가진 </a:t>
            </a:r>
            <a:r>
              <a:rPr lang="ko-KR" altLang="en-US" sz="1800" dirty="0">
                <a:solidFill>
                  <a:schemeClr val="accent5"/>
                </a:solidFill>
              </a:rPr>
              <a:t>구조적 단순성</a:t>
            </a:r>
            <a:r>
              <a:rPr lang="ko-KR" altLang="en-US" sz="1800" dirty="0"/>
              <a:t>으로는 극복할 수 없었다</a:t>
            </a:r>
            <a:r>
              <a:rPr lang="en-US" altLang="ko-KR" sz="1800" dirty="0"/>
              <a:t>. </a:t>
            </a:r>
          </a:p>
          <a:p>
            <a:r>
              <a:rPr lang="ko-KR" altLang="en-US" sz="1800" dirty="0"/>
              <a:t>복잡한 구조의 </a:t>
            </a:r>
            <a:r>
              <a:rPr lang="ko-KR" altLang="en-US" sz="1800" dirty="0" err="1"/>
              <a:t>퍼셉트론으로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민스키가</a:t>
            </a:r>
            <a:r>
              <a:rPr lang="ko-KR" altLang="en-US" sz="1800" dirty="0"/>
              <a:t> 제기한 문제를 해결할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당시에는 </a:t>
            </a:r>
            <a:r>
              <a:rPr lang="ko-KR" altLang="en-US" sz="1800" dirty="0">
                <a:solidFill>
                  <a:schemeClr val="accent5"/>
                </a:solidFill>
              </a:rPr>
              <a:t>복잡한 구조의 신경망을 학습시킬 방법</a:t>
            </a:r>
            <a:r>
              <a:rPr lang="ko-KR" altLang="en-US" sz="1800" dirty="0"/>
              <a:t>이 없었다</a:t>
            </a:r>
            <a:r>
              <a:rPr lang="en-US" altLang="ko-KR" sz="1800" dirty="0"/>
              <a:t>. </a:t>
            </a:r>
          </a:p>
          <a:p>
            <a:r>
              <a:rPr lang="en-US" altLang="ko-KR" sz="1800" dirty="0"/>
              <a:t>1980</a:t>
            </a:r>
            <a:r>
              <a:rPr lang="ko-KR" altLang="en-US" sz="1800" dirty="0"/>
              <a:t>년대에 </a:t>
            </a:r>
            <a:r>
              <a:rPr lang="ko-KR" altLang="en-US" sz="1800" dirty="0" err="1">
                <a:solidFill>
                  <a:schemeClr val="accent5"/>
                </a:solidFill>
              </a:rPr>
              <a:t>럼멜하트</a:t>
            </a:r>
            <a:r>
              <a:rPr lang="en-US" altLang="ko-KR" sz="1800" dirty="0">
                <a:solidFill>
                  <a:schemeClr val="accent5"/>
                </a:solidFill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</a:rPr>
              <a:t>힌튼</a:t>
            </a:r>
            <a:r>
              <a:rPr lang="en-US" altLang="ko-KR" sz="1800" dirty="0">
                <a:solidFill>
                  <a:schemeClr val="accent5"/>
                </a:solidFill>
              </a:rPr>
              <a:t>, </a:t>
            </a:r>
            <a:r>
              <a:rPr lang="ko-KR" altLang="en-US" sz="1800" dirty="0">
                <a:solidFill>
                  <a:schemeClr val="accent5"/>
                </a:solidFill>
              </a:rPr>
              <a:t>윌리엄스</a:t>
            </a:r>
            <a:r>
              <a:rPr lang="ko-KR" altLang="en-US" sz="1800" dirty="0"/>
              <a:t>가 </a:t>
            </a:r>
            <a:r>
              <a:rPr lang="ko-KR" altLang="en-US" sz="1800" dirty="0">
                <a:solidFill>
                  <a:schemeClr val="accent5"/>
                </a:solidFill>
              </a:rPr>
              <a:t>오차 </a:t>
            </a:r>
            <a:r>
              <a:rPr lang="ko-KR" altLang="en-US" sz="1800" dirty="0" err="1">
                <a:solidFill>
                  <a:schemeClr val="accent5"/>
                </a:solidFill>
              </a:rPr>
              <a:t>역전파</a:t>
            </a:r>
            <a:r>
              <a:rPr lang="ko-KR" altLang="en-US" sz="1800" dirty="0">
                <a:solidFill>
                  <a:schemeClr val="accent5"/>
                </a:solidFill>
              </a:rPr>
              <a:t> 알고리즘</a:t>
            </a:r>
            <a:r>
              <a:rPr lang="ko-KR" altLang="en-US" sz="1800" dirty="0"/>
              <a:t>을 개발함으로써 여러 층으로 이루어진 </a:t>
            </a:r>
            <a:r>
              <a:rPr lang="ko-KR" altLang="en-US" sz="1800" dirty="0" err="1"/>
              <a:t>퍼셉트론의</a:t>
            </a:r>
            <a:r>
              <a:rPr lang="ko-KR" altLang="en-US" sz="1800" dirty="0"/>
              <a:t> 학습이 가능하게 되었다</a:t>
            </a:r>
            <a:r>
              <a:rPr lang="en-US" altLang="ko-KR" sz="1800" dirty="0"/>
              <a:t>. </a:t>
            </a:r>
          </a:p>
          <a:p>
            <a:r>
              <a:rPr lang="ko-KR" altLang="en-US" sz="1800" dirty="0" err="1"/>
              <a:t>역전파</a:t>
            </a:r>
            <a:r>
              <a:rPr lang="ko-KR" altLang="en-US" sz="1800" dirty="0"/>
              <a:t> 알고리즘은 </a:t>
            </a:r>
            <a:r>
              <a:rPr lang="en-US" altLang="ko-KR" sz="1800" dirty="0"/>
              <a:t>1974</a:t>
            </a:r>
            <a:r>
              <a:rPr lang="ko-KR" altLang="en-US" sz="1800" dirty="0"/>
              <a:t>년 </a:t>
            </a:r>
            <a:r>
              <a:rPr lang="ko-KR" altLang="en-US" sz="1800" dirty="0" err="1">
                <a:solidFill>
                  <a:schemeClr val="accent5"/>
                </a:solidFill>
              </a:rPr>
              <a:t>워보스</a:t>
            </a:r>
            <a:r>
              <a:rPr lang="ko-KR" altLang="en-US" sz="1800" dirty="0" err="1"/>
              <a:t>의</a:t>
            </a:r>
            <a:r>
              <a:rPr lang="ko-KR" altLang="en-US" sz="1800" dirty="0"/>
              <a:t> 박사학위 논문에서 같은 개념이 제안되었다</a:t>
            </a:r>
            <a:r>
              <a:rPr lang="en-US" altLang="ko-KR" sz="1800" dirty="0"/>
              <a:t>. </a:t>
            </a:r>
          </a:p>
          <a:p>
            <a:r>
              <a:rPr lang="ko-KR" altLang="en-US" sz="1800" dirty="0" err="1"/>
              <a:t>역전파</a:t>
            </a:r>
            <a:r>
              <a:rPr lang="ko-KR" altLang="en-US" sz="1800" dirty="0"/>
              <a:t> 알고리즘은 </a:t>
            </a:r>
            <a:r>
              <a:rPr lang="ko-KR" altLang="en-US" sz="1800" dirty="0">
                <a:solidFill>
                  <a:schemeClr val="accent5"/>
                </a:solidFill>
              </a:rPr>
              <a:t>인공 신경망 분야의 새로운 활기</a:t>
            </a:r>
            <a:r>
              <a:rPr lang="ko-KR" altLang="en-US" sz="1800" dirty="0"/>
              <a:t>를 가져왔다</a:t>
            </a:r>
            <a:r>
              <a:rPr lang="en-US" altLang="ko-KR" sz="1800" dirty="0"/>
              <a:t>. </a:t>
            </a:r>
          </a:p>
          <a:p>
            <a:r>
              <a:rPr lang="ko-KR" altLang="en-US" sz="1800" dirty="0" err="1"/>
              <a:t>역전파</a:t>
            </a:r>
            <a:r>
              <a:rPr lang="ko-KR" altLang="en-US" sz="1800" dirty="0"/>
              <a:t> 알고리즘은 </a:t>
            </a:r>
            <a:r>
              <a:rPr lang="ko-KR" altLang="en-US" sz="1800" dirty="0" err="1"/>
              <a:t>순전파와</a:t>
            </a:r>
            <a:r>
              <a:rPr lang="ko-KR" altLang="en-US" sz="1800" dirty="0"/>
              <a:t> 마찬가지로 계층들 사이의 신호 전달을 하는 것이며</a:t>
            </a:r>
            <a:r>
              <a:rPr lang="en-US" altLang="ko-KR" sz="1800" dirty="0"/>
              <a:t>, </a:t>
            </a:r>
            <a:r>
              <a:rPr lang="ko-KR" altLang="en-US" sz="1800" dirty="0"/>
              <a:t>이 과정은 </a:t>
            </a:r>
            <a:r>
              <a:rPr lang="ko-KR" altLang="en-US" sz="1800" dirty="0">
                <a:solidFill>
                  <a:schemeClr val="accent5"/>
                </a:solidFill>
              </a:rPr>
              <a:t>행렬과 벡터 의 연산</a:t>
            </a:r>
            <a:r>
              <a:rPr lang="ko-KR" altLang="en-US" sz="1800" dirty="0"/>
              <a:t>으로 표현할 수 있다</a:t>
            </a:r>
            <a:r>
              <a:rPr lang="en-US" altLang="ko-KR" sz="1800" dirty="0"/>
              <a:t>. </a:t>
            </a:r>
          </a:p>
          <a:p>
            <a:r>
              <a:rPr lang="ko-KR" altLang="en-US" sz="1800" dirty="0" err="1">
                <a:solidFill>
                  <a:schemeClr val="accent5"/>
                </a:solidFill>
              </a:rPr>
              <a:t>텐서플로우</a:t>
            </a:r>
            <a:r>
              <a:rPr lang="ko-KR" altLang="en-US" sz="1800" dirty="0" err="1"/>
              <a:t>와</a:t>
            </a:r>
            <a:r>
              <a:rPr lang="ko-KR" altLang="en-US" sz="1800" dirty="0"/>
              <a:t> 같은 도구를 이용하면 다층 구조의 신경망을 쉽게 정의하고 사용할 수 있다</a:t>
            </a:r>
            <a:r>
              <a:rPr lang="en-US" altLang="ko-KR" sz="1800" dirty="0"/>
              <a:t>. </a:t>
            </a:r>
          </a:p>
          <a:p>
            <a:r>
              <a:rPr lang="ko-KR" altLang="en-US" sz="1800" dirty="0"/>
              <a:t>경사 </a:t>
            </a:r>
            <a:r>
              <a:rPr lang="ko-KR" altLang="en-US" sz="1800" dirty="0" err="1"/>
              <a:t>하강법의</a:t>
            </a:r>
            <a:r>
              <a:rPr lang="ko-KR" altLang="en-US" sz="1800" dirty="0"/>
              <a:t> 속도를 개선하는 방법으로 </a:t>
            </a:r>
            <a:r>
              <a:rPr lang="ko-KR" altLang="en-US" sz="1800" dirty="0" err="1"/>
              <a:t>학습시</a:t>
            </a:r>
            <a:r>
              <a:rPr lang="ko-KR" altLang="en-US" sz="1800" dirty="0"/>
              <a:t> 전체 데이터를 사용하지 않고 </a:t>
            </a:r>
            <a:r>
              <a:rPr lang="ko-KR" altLang="en-US" sz="1800" dirty="0" err="1"/>
              <a:t>랜덤하게</a:t>
            </a:r>
            <a:r>
              <a:rPr lang="ko-KR" altLang="en-US" sz="1800" dirty="0"/>
              <a:t> 추출한 데이터를 사용하는 </a:t>
            </a:r>
            <a:r>
              <a:rPr lang="ko-KR" altLang="en-US" sz="1800" dirty="0">
                <a:solidFill>
                  <a:schemeClr val="accent5"/>
                </a:solidFill>
              </a:rPr>
              <a:t>확률적 경사 </a:t>
            </a:r>
            <a:r>
              <a:rPr lang="ko-KR" altLang="en-US" sz="1800" dirty="0" err="1">
                <a:solidFill>
                  <a:schemeClr val="accent5"/>
                </a:solidFill>
              </a:rPr>
              <a:t>하강법</a:t>
            </a:r>
            <a:r>
              <a:rPr lang="ko-KR" altLang="en-US" sz="1800" dirty="0" err="1"/>
              <a:t>이</a:t>
            </a:r>
            <a:r>
              <a:rPr lang="ko-KR" altLang="en-US" sz="1800" dirty="0"/>
              <a:t>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851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481-D483-4301-B87C-A1701536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227" y="307571"/>
            <a:ext cx="11508827" cy="5902035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학습은 경험을 통해 기능이나</a:t>
            </a:r>
            <a:r>
              <a:rPr lang="en-US" altLang="ko-KR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성능이 바뀌는 것</a:t>
            </a:r>
            <a:endParaRPr lang="en-US" altLang="ko-KR" sz="20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이를 위해서는 학습 과정을 통해 바뀌는 부분이 모델 내에 존재해야 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퍼셉트론은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학습을 통해 연결강도를 바꾸어 나감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출력의 결과와 정답을 비교하면 오차를 알 수 있으며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이를 줄이도록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연결강도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바꾸는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과정 </a:t>
            </a:r>
            <a:r>
              <a:rPr lang="en-US" altLang="ko-KR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= </a:t>
            </a:r>
            <a:r>
              <a:rPr lang="ko-KR" altLang="en-US" sz="20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활성화 함수는 출력 노드에 모아진 신호를 다음으로 내어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보낼때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얼마나 강하게 보낼지를 결정하는 함수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계단 함수는 최초의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퍼셉트론이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채택한 활성화 함수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미분이 되는 구간에서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미분치가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언제나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이기 때문에 경사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하강법을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통한 최적화가 불가능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이유로 신경망 분야에서 새롭게 도입되어 오랫동안 사용되던 활성화 함수가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시그모이드</a:t>
            </a:r>
            <a:r>
              <a:rPr lang="en-US" altLang="ko-KR" sz="2000" baseline="30000" dirty="0" smtClean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sigmoid</a:t>
            </a:r>
            <a:endParaRPr lang="ko-KR" alt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64EE72-0888-454B-9225-4496428B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95" y="4278508"/>
            <a:ext cx="7783761" cy="18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0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85481-D483-4301-B87C-A170153642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45628"/>
            <a:ext cx="10515600" cy="506397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신경망이 동작을 변경하는 방법은 연결강도를 조정하는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인공 신경망의 학습이라는 것은 출력을 목표치와 비교하여 오차를 계산하고 이 오차를 줄이는 방향으로 연결강도를 변경하는 일을 의미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신경망 모델에서는 이 연결강도가 바로 모델의 동작을 결정하는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파라미터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parameter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오차를 계산하는 방법은 다양하며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오차를 줄이는 방향으로 연결강도를 조정하는 일이 신경망의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최적화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optimization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즉 학습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학습과정을 조절하는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하이퍼파라미터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hyperparameter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로는 오차에 따른 연결강도 조정 정도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최적화 방법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학습 반복 횟수 등이 있음</a:t>
            </a:r>
          </a:p>
        </p:txBody>
      </p:sp>
    </p:spTree>
    <p:extLst>
      <p:ext uri="{BB962C8B-B14F-4D97-AF65-F5344CB8AC3E}">
        <p14:creationId xmlns:p14="http://schemas.microsoft.com/office/powerpoint/2010/main" val="425722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6"/>
                </a:solidFill>
              </a:rPr>
              <a:t>LAB</a:t>
            </a:r>
            <a:r>
              <a:rPr lang="en-US" altLang="ko-KR" sz="3600" b="1" baseline="30000" dirty="0">
                <a:solidFill>
                  <a:schemeClr val="accent6"/>
                </a:solidFill>
              </a:rPr>
              <a:t>7-1 </a:t>
            </a:r>
            <a:r>
              <a:rPr lang="en-US" altLang="ko-KR" sz="3600" dirty="0"/>
              <a:t>AND / OR </a:t>
            </a:r>
            <a:r>
              <a:rPr lang="ko-KR" altLang="en-US" sz="3600" dirty="0"/>
              <a:t>연산을 수행하는 </a:t>
            </a:r>
            <a:r>
              <a:rPr lang="ko-KR" altLang="en-US" sz="3600" dirty="0" err="1"/>
              <a:t>퍼셉트론</a:t>
            </a:r>
            <a:endParaRPr lang="ko-KR" altLang="en-US" sz="48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558" y="1332991"/>
            <a:ext cx="7898698" cy="49614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AACD4-DFDC-4B47-8CF4-C7727A5B78F6}"/>
              </a:ext>
            </a:extLst>
          </p:cNvPr>
          <p:cNvSpPr txBox="1"/>
          <p:nvPr/>
        </p:nvSpPr>
        <p:spPr>
          <a:xfrm>
            <a:off x="7011371" y="5850762"/>
            <a:ext cx="4358886" cy="646331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교재의 해답 코드를 하나하나 단계별로 수행해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봅니다</a:t>
            </a:r>
          </a:p>
        </p:txBody>
      </p:sp>
    </p:spTree>
    <p:extLst>
      <p:ext uri="{BB962C8B-B14F-4D97-AF65-F5344CB8AC3E}">
        <p14:creationId xmlns:p14="http://schemas.microsoft.com/office/powerpoint/2010/main" val="273052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7.3 </a:t>
            </a:r>
            <a:r>
              <a:rPr lang="ko-KR" altLang="en-US" dirty="0"/>
              <a:t>학습의 원리 </a:t>
            </a:r>
            <a:r>
              <a:rPr lang="en-US" altLang="ko-KR" dirty="0"/>
              <a:t>- </a:t>
            </a:r>
            <a:r>
              <a:rPr lang="ko-KR" altLang="en-US" dirty="0" err="1"/>
              <a:t>연결강도의</a:t>
            </a:r>
            <a:r>
              <a:rPr lang="ko-KR" altLang="en-US" dirty="0"/>
              <a:t> 변경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2980"/>
                <a:ext cx="10515600" cy="417260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800" dirty="0"/>
                  <a:t>중요한 것은 어떻게 연결강도를 변경할 것인지를 아는 것이며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이와 관련해 가장 중요한 토대를 만든 이가 </a:t>
                </a:r>
                <a:r>
                  <a:rPr lang="ko-KR" altLang="en-US" sz="1800" b="1" dirty="0"/>
                  <a:t>도널드 </a:t>
                </a:r>
                <a:r>
                  <a:rPr lang="ko-KR" altLang="en-US" sz="1800" b="1" dirty="0" err="1"/>
                  <a:t>헵</a:t>
                </a:r>
                <a:r>
                  <a:rPr lang="en-US" altLang="ko-KR" sz="1800" b="1" baseline="30000" dirty="0"/>
                  <a:t>Donald Hebb</a:t>
                </a:r>
                <a:endParaRPr lang="en-US" altLang="ko-KR" sz="1800" dirty="0"/>
              </a:p>
              <a:p>
                <a:pPr lvl="1"/>
                <a:r>
                  <a:rPr lang="ko-KR" altLang="en-US" sz="1800" dirty="0" err="1"/>
                  <a:t>헵은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"</a:t>
                </a:r>
                <a:r>
                  <a:rPr lang="ko-KR" altLang="en-US" sz="1800" dirty="0"/>
                  <a:t>신경세포 </a:t>
                </a:r>
                <a:r>
                  <a:rPr lang="en-US" altLang="ko-KR" sz="1800" dirty="0"/>
                  <a:t>A</a:t>
                </a:r>
                <a:r>
                  <a:rPr lang="ko-KR" altLang="en-US" sz="1800" dirty="0"/>
                  <a:t>의 축색돌기가 다른 신경세포 </a:t>
                </a:r>
                <a:r>
                  <a:rPr lang="en-US" altLang="ko-KR" sz="1800" dirty="0"/>
                  <a:t>B</a:t>
                </a:r>
                <a:r>
                  <a:rPr lang="ko-KR" altLang="en-US" sz="1800" dirty="0"/>
                  <a:t>를 자극하기에 충분할 정도로 가까이 있으면서 이 세포를 활성화시키는 일에 반복적이거나 지속적으로 참여한다면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두 세포 가운데 하나나 둘 모두에서 성장이나 대사 변화가 발생하여 </a:t>
                </a:r>
                <a:r>
                  <a:rPr lang="en-US" altLang="ko-KR" sz="1800" dirty="0"/>
                  <a:t>B</a:t>
                </a:r>
                <a:r>
                  <a:rPr lang="ko-KR" altLang="en-US" sz="1800" dirty="0"/>
                  <a:t>를 활성화시키는 세포로서 </a:t>
                </a:r>
                <a:r>
                  <a:rPr lang="en-US" altLang="ko-KR" sz="1800" dirty="0"/>
                  <a:t>A</a:t>
                </a:r>
                <a:r>
                  <a:rPr lang="ko-KR" altLang="en-US" sz="1800" dirty="0"/>
                  <a:t>가 가진 효능이 증가한다</a:t>
                </a:r>
                <a:r>
                  <a:rPr lang="en-US" altLang="ko-KR" sz="1800" dirty="0"/>
                  <a:t>"</a:t>
                </a:r>
                <a:r>
                  <a:rPr lang="ko-KR" altLang="en-US" sz="1800" dirty="0"/>
                  <a:t>라고 함</a:t>
                </a:r>
                <a:endParaRPr lang="en-US" altLang="ko-KR" sz="1800" dirty="0"/>
              </a:p>
              <a:p>
                <a:pPr lvl="1"/>
                <a:r>
                  <a:rPr lang="ko-KR" altLang="en-US" sz="1800" dirty="0"/>
                  <a:t>이것을 압축한 것이 바로 그 유명한 </a:t>
                </a:r>
                <a:r>
                  <a:rPr lang="en-US" altLang="ko-KR" sz="1800" dirty="0"/>
                  <a:t>"</a:t>
                </a:r>
                <a:r>
                  <a:rPr lang="ko-KR" altLang="en-US" sz="1800" b="1" dirty="0"/>
                  <a:t>함께 활성화되는 세포는 함께 연결된다</a:t>
                </a:r>
                <a:r>
                  <a:rPr lang="en-US" altLang="ko-KR" sz="1800" dirty="0"/>
                  <a:t>"</a:t>
                </a:r>
                <a:r>
                  <a:rPr lang="ko-KR" altLang="en-US" sz="1800" dirty="0"/>
                  <a:t>라는 </a:t>
                </a:r>
                <a:r>
                  <a:rPr lang="ko-KR" altLang="en-US" sz="1800" dirty="0" smtClean="0"/>
                  <a:t>표현</a:t>
                </a:r>
                <a:endParaRPr lang="en-US" altLang="ko-KR" sz="1800" dirty="0" smtClean="0"/>
              </a:p>
              <a:p>
                <a:r>
                  <a:rPr lang="ko-KR" altLang="en-US" sz="1800" dirty="0"/>
                  <a:t>헵의 발견은 두뇌 신경망의 기능이 고정되어 있지 않고 바뀔 수 있는 </a:t>
                </a:r>
                <a:r>
                  <a:rPr lang="ko-KR" altLang="en-US" sz="1800" dirty="0">
                    <a:solidFill>
                      <a:schemeClr val="accent1">
                        <a:lumMod val="75000"/>
                      </a:schemeClr>
                    </a:solidFill>
                  </a:rPr>
                  <a:t>가소성</a:t>
                </a:r>
                <a:r>
                  <a:rPr lang="en-US" altLang="ko-KR" sz="1800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plasticity</a:t>
                </a:r>
                <a:r>
                  <a:rPr lang="ko-KR" altLang="en-US" sz="1800" dirty="0"/>
                  <a:t>을 가지고 있음을 설명하는 것이며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이러한 변화가 바로 뇌가 인지 능력을 향상시키는 학습 과정</a:t>
                </a:r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r>
                  <a:rPr lang="ko-KR" altLang="en-US" sz="1800" dirty="0"/>
                  <a:t>두 신경세포가 함께 활성화는 정도는 두 신경세포가 내는 신호의 곱이고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함께 연결된다는 것은 연결의 강도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ko-KR" altLang="en-US" sz="1800" dirty="0"/>
                  <a:t>가 커진다는 것이다</a:t>
                </a:r>
                <a:r>
                  <a:rPr lang="en-US" altLang="ko-KR" sz="1800" dirty="0"/>
                  <a:t>. </a:t>
                </a:r>
                <a:r>
                  <a:rPr lang="ko-KR" altLang="en-US" sz="1800" dirty="0"/>
                  <a:t>이것은 결국 다음과 같은 수식으로 표현</a:t>
                </a:r>
              </a:p>
              <a:p>
                <a:endParaRPr lang="ko-KR" altLang="en-US" sz="1800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2980"/>
                <a:ext cx="10515600" cy="4172606"/>
              </a:xfrm>
              <a:blipFill>
                <a:blip r:embed="rId2"/>
                <a:stretch>
                  <a:fillRect l="-406" t="-1462" b="-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11E08DF-64C0-4B61-93D0-E2B53A6F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06" y="3771139"/>
            <a:ext cx="3515216" cy="857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788001-E907-4C30-AC49-3D1039334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054" y="5627543"/>
            <a:ext cx="1752844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31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9001B19F62244EB0C223E5B6327929" ma:contentTypeVersion="14" ma:contentTypeDescription="새 문서를 만듭니다." ma:contentTypeScope="" ma:versionID="f11a19ef31b9ec062e50611982bf3bb8">
  <xsd:schema xmlns:xsd="http://www.w3.org/2001/XMLSchema" xmlns:xs="http://www.w3.org/2001/XMLSchema" xmlns:p="http://schemas.microsoft.com/office/2006/metadata/properties" xmlns:ns3="cb095250-472f-4fff-8787-3ac483193401" xmlns:ns4="04f693b0-e847-4654-9da5-f43e5a5a7381" targetNamespace="http://schemas.microsoft.com/office/2006/metadata/properties" ma:root="true" ma:fieldsID="a29ed6aed61c2d79ff2b6215dc93fb22" ns3:_="" ns4:_="">
    <xsd:import namespace="cb095250-472f-4fff-8787-3ac483193401"/>
    <xsd:import namespace="04f693b0-e847-4654-9da5-f43e5a5a7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95250-472f-4fff-8787-3ac483193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693b0-e847-4654-9da5-f43e5a5a7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E59545-0701-491A-891D-68FAB941E0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BF5E0F-6B92-448B-8858-7D821A38C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95250-472f-4fff-8787-3ac483193401"/>
    <ds:schemaRef ds:uri="04f693b0-e847-4654-9da5-f43e5a5a7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E73EDA-2BAF-45D3-873F-45BE48DED1DB}">
  <ds:schemaRefs>
    <ds:schemaRef ds:uri="http://purl.org/dc/elements/1.1/"/>
    <ds:schemaRef ds:uri="http://schemas.microsoft.com/office/infopath/2007/PartnerControls"/>
    <ds:schemaRef ds:uri="cb095250-472f-4fff-8787-3ac483193401"/>
    <ds:schemaRef ds:uri="http://schemas.microsoft.com/office/2006/documentManagement/types"/>
    <ds:schemaRef ds:uri="http://schemas.openxmlformats.org/package/2006/metadata/core-properties"/>
    <ds:schemaRef ds:uri="04f693b0-e847-4654-9da5-f43e5a5a7381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3208</Words>
  <Application>Microsoft Office PowerPoint</Application>
  <PresentationFormat>와이드스크린</PresentationFormat>
  <Paragraphs>280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KoPub돋움체 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7.1 뇌의 동작을 흉내 내자 - 연결주의자의 목표</vt:lpstr>
      <vt:lpstr>PowerPoint 프레젠테이션</vt:lpstr>
      <vt:lpstr>7.2 학습할 수 있는 신경 모델 - 퍼셉트론</vt:lpstr>
      <vt:lpstr>PowerPoint 프레젠테이션</vt:lpstr>
      <vt:lpstr>PowerPoint 프레젠테이션</vt:lpstr>
      <vt:lpstr>LAB7-1 AND / OR 연산을 수행하는 퍼셉트론</vt:lpstr>
      <vt:lpstr>7.3 학습의 원리 - 연결강도의 변경</vt:lpstr>
      <vt:lpstr>PowerPoint 프레젠테이션</vt:lpstr>
      <vt:lpstr>PowerPoint 프레젠테이션</vt:lpstr>
      <vt:lpstr>PowerPoint 프레젠테이션</vt:lpstr>
      <vt:lpstr>LAB7-2 논리합을 수행하는 퍼셉트론 만들기</vt:lpstr>
      <vt:lpstr>LAB7-3 다양한 논리 연산이 가능하게 퍼셉트론 훈련하기</vt:lpstr>
      <vt:lpstr>PowerPoint 프레젠테이션</vt:lpstr>
      <vt:lpstr>7.4 퍼셉트론, 연결주의가 누린 첫 영예와 긴 좌절</vt:lpstr>
      <vt:lpstr>PowerPoint 프레젠테이션</vt:lpstr>
      <vt:lpstr>7.5 퍼셉트론이 XOR 문제를 풀 수 있게 만드는 방법</vt:lpstr>
      <vt:lpstr>PowerPoint 프레젠테이션</vt:lpstr>
      <vt:lpstr>PowerPoint 프레젠테이션</vt:lpstr>
      <vt:lpstr>PowerPoint 프레젠테이션</vt:lpstr>
      <vt:lpstr>LAB7-4 입력 다항화로 XOR를 해결해 보기</vt:lpstr>
      <vt:lpstr>7.6 다층 퍼셉트론의 학습 - 오차를 줄이도록 연결강도를 고치자</vt:lpstr>
      <vt:lpstr>PowerPoint 프레젠테이션</vt:lpstr>
      <vt:lpstr>PowerPoint 프레젠테이션</vt:lpstr>
      <vt:lpstr>PowerPoint 프레젠테이션</vt:lpstr>
      <vt:lpstr>PowerPoint 프레젠테이션</vt:lpstr>
      <vt:lpstr>7.7 다층 퍼셉트론의 학습 - 오차를 아래로 전파하자</vt:lpstr>
      <vt:lpstr>PowerPoint 프레젠테이션</vt:lpstr>
      <vt:lpstr>PowerPoint 프레젠테이션</vt:lpstr>
      <vt:lpstr>PowerPoint 프레젠테이션</vt:lpstr>
      <vt:lpstr>7.8 역전파 알고리즘에 대한 직관적 이해</vt:lpstr>
      <vt:lpstr>PowerPoint 프레젠테이션</vt:lpstr>
      <vt:lpstr>PowerPoint 프레젠테이션</vt:lpstr>
      <vt:lpstr>PowerPoint 프레젠테이션</vt:lpstr>
      <vt:lpstr>7.9 계층 단위로 신호 전파하기</vt:lpstr>
      <vt:lpstr>PowerPoint 프레젠테이션</vt:lpstr>
      <vt:lpstr>PowerPoint 프레젠테이션</vt:lpstr>
      <vt:lpstr>PowerPoint 프레젠테이션</vt:lpstr>
      <vt:lpstr>PowerPoint 프레젠테이션</vt:lpstr>
      <vt:lpstr>7.10 역전파 알고리즘의 요약</vt:lpstr>
      <vt:lpstr>PowerPoint 프레젠테이션</vt:lpstr>
      <vt:lpstr>PowerPoint 프레젠테이션</vt:lpstr>
      <vt:lpstr>PowerPoint 프레젠테이션</vt:lpstr>
      <vt:lpstr>LAB7-5 XOR 연산이 가능한 다층 퍼셉트론 만들기</vt:lpstr>
      <vt:lpstr>LAB7-6 다층 퍼셉트론으로 비선형 회귀 구현하기</vt:lpstr>
      <vt:lpstr>7.11 신경망을 설계하고 훈련을 실시할 수 있는 도구 : 텐서플로우</vt:lpstr>
      <vt:lpstr>PowerPoint 프레젠테이션</vt:lpstr>
      <vt:lpstr>PowerPoint 프레젠테이션</vt:lpstr>
      <vt:lpstr>PowerPoint 프레젠테이션</vt:lpstr>
      <vt:lpstr>PowerPoint 프레젠테이션</vt:lpstr>
      <vt:lpstr>핵심 정리  </vt:lpstr>
      <vt:lpstr>핵심 정리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101</cp:revision>
  <dcterms:created xsi:type="dcterms:W3CDTF">2021-06-28T04:35:36Z</dcterms:created>
  <dcterms:modified xsi:type="dcterms:W3CDTF">2022-04-14T07:32:49Z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0x010100CD9001B19F62244EB0C223E5B6327929</vt:lpwstr>
  </property>
</Properties>
</file>